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3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  <p:sldMasterId id="2147483958" r:id="rId2"/>
    <p:sldMasterId id="2147483991" r:id="rId3"/>
    <p:sldMasterId id="2147484024" r:id="rId4"/>
    <p:sldMasterId id="2147484061" r:id="rId5"/>
  </p:sldMasterIdLst>
  <p:notesMasterIdLst>
    <p:notesMasterId r:id="rId30"/>
  </p:notesMasterIdLst>
  <p:handoutMasterIdLst>
    <p:handoutMasterId r:id="rId31"/>
  </p:handoutMasterIdLst>
  <p:sldIdLst>
    <p:sldId id="269" r:id="rId6"/>
    <p:sldId id="274" r:id="rId7"/>
    <p:sldId id="141169037" r:id="rId8"/>
    <p:sldId id="9787" r:id="rId9"/>
    <p:sldId id="141169038" r:id="rId10"/>
    <p:sldId id="141169039" r:id="rId11"/>
    <p:sldId id="141169056" r:id="rId12"/>
    <p:sldId id="141169057" r:id="rId13"/>
    <p:sldId id="141169044" r:id="rId14"/>
    <p:sldId id="141169045" r:id="rId15"/>
    <p:sldId id="141169043" r:id="rId16"/>
    <p:sldId id="141169046" r:id="rId17"/>
    <p:sldId id="141169049" r:id="rId18"/>
    <p:sldId id="141169047" r:id="rId19"/>
    <p:sldId id="2142533143" r:id="rId20"/>
    <p:sldId id="141169050" r:id="rId21"/>
    <p:sldId id="141169052" r:id="rId22"/>
    <p:sldId id="141169053" r:id="rId23"/>
    <p:sldId id="141169051" r:id="rId24"/>
    <p:sldId id="2142533145" r:id="rId25"/>
    <p:sldId id="141169054" r:id="rId26"/>
    <p:sldId id="141169030" r:id="rId27"/>
    <p:sldId id="2142533144" r:id="rId28"/>
    <p:sldId id="141168497" r:id="rId29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kton" id="{F5F9A818-4D97-ED4A-9289-C14312126849}">
          <p14:sldIdLst>
            <p14:sldId id="269"/>
            <p14:sldId id="274"/>
            <p14:sldId id="141169037"/>
            <p14:sldId id="9787"/>
            <p14:sldId id="141169038"/>
            <p14:sldId id="141169039"/>
            <p14:sldId id="141169056"/>
            <p14:sldId id="141169057"/>
            <p14:sldId id="141169044"/>
            <p14:sldId id="141169045"/>
            <p14:sldId id="141169043"/>
            <p14:sldId id="141169046"/>
            <p14:sldId id="141169049"/>
            <p14:sldId id="141169047"/>
            <p14:sldId id="2142533143"/>
            <p14:sldId id="141169050"/>
            <p14:sldId id="141169052"/>
            <p14:sldId id="141169053"/>
            <p14:sldId id="141169051"/>
            <p14:sldId id="2142533145"/>
            <p14:sldId id="141169054"/>
            <p14:sldId id="141169030"/>
            <p14:sldId id="2142533144"/>
            <p14:sldId id="1411684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er Rydekull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E1AA3A-B935-4DFE-964E-8298E2772245}" v="11" dt="2019-11-14T19:23:06.0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6565"/>
  </p:normalViewPr>
  <p:slideViewPr>
    <p:cSldViewPr snapToGrid="0" snapToObjects="1">
      <p:cViewPr varScale="1">
        <p:scale>
          <a:sx n="171" d="100"/>
          <a:sy n="171" d="100"/>
        </p:scale>
        <p:origin x="1120" y="176"/>
      </p:cViewPr>
      <p:guideLst/>
    </p:cSldViewPr>
  </p:slideViewPr>
  <p:outlineViewPr>
    <p:cViewPr>
      <p:scale>
        <a:sx n="33" d="100"/>
        <a:sy n="33" d="100"/>
      </p:scale>
      <p:origin x="0" y="-83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73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1E1AA3A-B935-4DFE-964E-8298E2772245}"/>
    <pc:docChg chg="modSld">
      <pc:chgData name="" userId="" providerId="" clId="Web-{D1E1AA3A-B935-4DFE-964E-8298E2772245}" dt="2019-11-14T19:23:03.062" v="8" actId="20577"/>
      <pc:docMkLst>
        <pc:docMk/>
      </pc:docMkLst>
      <pc:sldChg chg="modSp">
        <pc:chgData name="" userId="" providerId="" clId="Web-{D1E1AA3A-B935-4DFE-964E-8298E2772245}" dt="2019-11-14T19:22:51.546" v="2" actId="20577"/>
        <pc:sldMkLst>
          <pc:docMk/>
          <pc:sldMk cId="1784295857" sldId="269"/>
        </pc:sldMkLst>
        <pc:spChg chg="mod">
          <ac:chgData name="" userId="" providerId="" clId="Web-{D1E1AA3A-B935-4DFE-964E-8298E2772245}" dt="2019-11-14T19:22:51.546" v="2" actId="20577"/>
          <ac:spMkLst>
            <pc:docMk/>
            <pc:sldMk cId="1784295857" sldId="269"/>
            <ac:spMk id="2" creationId="{86A47BBA-DDF0-5840-9DE1-FD6AB9A59AF3}"/>
          </ac:spMkLst>
        </pc:spChg>
      </pc:sldChg>
      <pc:sldChg chg="modSp">
        <pc:chgData name="" userId="" providerId="" clId="Web-{D1E1AA3A-B935-4DFE-964E-8298E2772245}" dt="2019-11-14T19:23:03.062" v="8" actId="20577"/>
        <pc:sldMkLst>
          <pc:docMk/>
          <pc:sldMk cId="1560011418" sldId="274"/>
        </pc:sldMkLst>
        <pc:spChg chg="mod">
          <ac:chgData name="" userId="" providerId="" clId="Web-{D1E1AA3A-B935-4DFE-964E-8298E2772245}" dt="2019-11-14T19:23:03.062" v="8" actId="20577"/>
          <ac:spMkLst>
            <pc:docMk/>
            <pc:sldMk cId="1560011418" sldId="274"/>
            <ac:spMk id="7" creationId="{6D52892D-9B07-3A43-9157-B7A158EEB3E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D41EB-D3D3-6044-A7B2-6CD4A3F63263}" type="datetimeFigureOut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9/9/20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4878-71CB-8F40-B9DD-F26F1F6CA014}" type="slidenum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D96A0541-C2EF-9848-827E-46BECFB549F3}" type="datetimeFigureOut">
              <a:rPr lang="en-US" smtClean="0"/>
              <a:pPr/>
              <a:t>9/9/20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365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The concept of typed resources means that resources can swap out implementations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77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77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295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03090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873182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47105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4970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2300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073377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898414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496009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277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2932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24675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94190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110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1682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4562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677278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2733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490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16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4662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13187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27368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6086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23375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79559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41699829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7788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50628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2146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0158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4298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32791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68933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148281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0375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64490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0340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88672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525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800270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3824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04447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7588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1344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16390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78821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44832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34517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279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93177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41309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81917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91396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31030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69730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002280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39891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8456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281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20321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762772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1066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763930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12180" y="1041722"/>
            <a:ext cx="7857317" cy="3360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4398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32"/>
          <p:cNvSpPr txBox="1">
            <a:spLocks noGrp="1"/>
          </p:cNvSpPr>
          <p:nvPr>
            <p:ph type="body" idx="1"/>
          </p:nvPr>
        </p:nvSpPr>
        <p:spPr>
          <a:xfrm>
            <a:off x="826700" y="1233775"/>
            <a:ext cx="74907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2100" rtl="0">
              <a:spcBef>
                <a:spcPts val="60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41" name="Google Shape;141;p3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5528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5DF7-FDCC-384A-A70B-6291F2717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56DE2-60B6-2142-8704-B9D27BD84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613EC-B83E-4942-A3D2-C1B7FA08C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0D14-915A-9D4A-936F-A710FEE4256D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6B3F-61E2-264E-A265-F8ABEB925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81D0A-EFCF-6F43-BA05-38A54E3F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785BA-5D7F-E843-A980-2220AA1C6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367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08" y="4694108"/>
            <a:ext cx="513793" cy="204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836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18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6869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166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257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93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073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7368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10867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63283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4314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3310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16228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2549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33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442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267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64307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216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2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954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189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577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8691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43735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4543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36417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78761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825174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7622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5147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70951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19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8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7110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104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0167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0424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8176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0471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10436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177364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077733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5584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235731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152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55846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673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2206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950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030627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888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63593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9807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5815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47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1582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0886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92743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586252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771499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3691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80647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73828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7588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0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8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8" Type="http://schemas.openxmlformats.org/officeDocument/2006/relationships/slideLayout" Target="../slideLayouts/slideLayout7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118.xml"/><Relationship Id="rId29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06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26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51.xml"/><Relationship Id="rId34" Type="http://schemas.openxmlformats.org/officeDocument/2006/relationships/theme" Target="../theme/theme5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55.xml"/><Relationship Id="rId33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50.xml"/><Relationship Id="rId29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24" Type="http://schemas.openxmlformats.org/officeDocument/2006/relationships/slideLayout" Target="../slideLayouts/slideLayout154.xml"/><Relationship Id="rId32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53.xml"/><Relationship Id="rId28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31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52.xml"/><Relationship Id="rId27" Type="http://schemas.openxmlformats.org/officeDocument/2006/relationships/slideLayout" Target="../slideLayouts/slideLayout157.xml"/><Relationship Id="rId30" Type="http://schemas.openxmlformats.org/officeDocument/2006/relationships/slideLayout" Target="../slideLayouts/slideLayout160.xml"/><Relationship Id="rId8" Type="http://schemas.openxmlformats.org/officeDocument/2006/relationships/slideLayout" Target="../slideLayouts/slideLayout1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  <p:sldLayoutId id="2147484057" r:id="rId33"/>
    <p:sldLayoutId id="2147484060" r:id="rId34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8244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  <p:sldLayoutId id="2147483973" r:id="rId15"/>
    <p:sldLayoutId id="2147483974" r:id="rId16"/>
    <p:sldLayoutId id="2147483975" r:id="rId17"/>
    <p:sldLayoutId id="2147483976" r:id="rId18"/>
    <p:sldLayoutId id="2147483977" r:id="rId19"/>
    <p:sldLayoutId id="2147483978" r:id="rId20"/>
    <p:sldLayoutId id="2147483979" r:id="rId21"/>
    <p:sldLayoutId id="2147483980" r:id="rId22"/>
    <p:sldLayoutId id="2147483981" r:id="rId23"/>
    <p:sldLayoutId id="2147483982" r:id="rId24"/>
    <p:sldLayoutId id="2147483983" r:id="rId25"/>
    <p:sldLayoutId id="2147483984" r:id="rId26"/>
    <p:sldLayoutId id="2147483985" r:id="rId27"/>
    <p:sldLayoutId id="2147483986" r:id="rId28"/>
    <p:sldLayoutId id="2147483987" r:id="rId29"/>
    <p:sldLayoutId id="2147483988" r:id="rId30"/>
    <p:sldLayoutId id="2147483989" r:id="rId31"/>
    <p:sldLayoutId id="2147483990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2062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  <p:sldLayoutId id="2147484019" r:id="rId28"/>
    <p:sldLayoutId id="2147484020" r:id="rId29"/>
    <p:sldLayoutId id="2147484021" r:id="rId30"/>
    <p:sldLayoutId id="2147484022" r:id="rId31"/>
    <p:sldLayoutId id="2147484023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39719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  <p:sldLayoutId id="2147484038" r:id="rId14"/>
    <p:sldLayoutId id="2147484039" r:id="rId15"/>
    <p:sldLayoutId id="2147484040" r:id="rId16"/>
    <p:sldLayoutId id="2147484041" r:id="rId17"/>
    <p:sldLayoutId id="2147484042" r:id="rId18"/>
    <p:sldLayoutId id="2147484043" r:id="rId19"/>
    <p:sldLayoutId id="2147484044" r:id="rId20"/>
    <p:sldLayoutId id="2147484045" r:id="rId21"/>
    <p:sldLayoutId id="2147484046" r:id="rId22"/>
    <p:sldLayoutId id="2147484047" r:id="rId23"/>
    <p:sldLayoutId id="2147484048" r:id="rId24"/>
    <p:sldLayoutId id="2147484049" r:id="rId25"/>
    <p:sldLayoutId id="2147484050" r:id="rId26"/>
    <p:sldLayoutId id="2147484051" r:id="rId27"/>
    <p:sldLayoutId id="2147484052" r:id="rId28"/>
    <p:sldLayoutId id="2147484053" r:id="rId29"/>
    <p:sldLayoutId id="2147484054" r:id="rId30"/>
    <p:sldLayoutId id="2147484055" r:id="rId31"/>
    <p:sldLayoutId id="2147484056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374576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2" r:id="rId1"/>
    <p:sldLayoutId id="2147484063" r:id="rId2"/>
    <p:sldLayoutId id="2147484064" r:id="rId3"/>
    <p:sldLayoutId id="2147484065" r:id="rId4"/>
    <p:sldLayoutId id="2147484066" r:id="rId5"/>
    <p:sldLayoutId id="2147484067" r:id="rId6"/>
    <p:sldLayoutId id="2147484068" r:id="rId7"/>
    <p:sldLayoutId id="2147484069" r:id="rId8"/>
    <p:sldLayoutId id="2147484070" r:id="rId9"/>
    <p:sldLayoutId id="2147484071" r:id="rId10"/>
    <p:sldLayoutId id="2147484072" r:id="rId11"/>
    <p:sldLayoutId id="2147484073" r:id="rId12"/>
    <p:sldLayoutId id="2147484074" r:id="rId13"/>
    <p:sldLayoutId id="2147484075" r:id="rId14"/>
    <p:sldLayoutId id="2147484076" r:id="rId15"/>
    <p:sldLayoutId id="2147484077" r:id="rId16"/>
    <p:sldLayoutId id="2147484078" r:id="rId17"/>
    <p:sldLayoutId id="2147484079" r:id="rId18"/>
    <p:sldLayoutId id="2147484080" r:id="rId19"/>
    <p:sldLayoutId id="2147484081" r:id="rId20"/>
    <p:sldLayoutId id="2147484082" r:id="rId21"/>
    <p:sldLayoutId id="2147484083" r:id="rId22"/>
    <p:sldLayoutId id="2147484084" r:id="rId23"/>
    <p:sldLayoutId id="2147484085" r:id="rId24"/>
    <p:sldLayoutId id="2147484086" r:id="rId25"/>
    <p:sldLayoutId id="2147484087" r:id="rId26"/>
    <p:sldLayoutId id="2147484088" r:id="rId27"/>
    <p:sldLayoutId id="2147484089" r:id="rId28"/>
    <p:sldLayoutId id="2147484090" r:id="rId29"/>
    <p:sldLayoutId id="2147484091" r:id="rId30"/>
    <p:sldLayoutId id="2147484092" r:id="rId31"/>
    <p:sldLayoutId id="2147484093" r:id="rId32"/>
    <p:sldLayoutId id="2147484094" r:id="rId33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tektoncd/dashboard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ktoncd/cli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tektoncd/catalog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tektoncd/experimental/tree/master/webhooks-extension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hyperlink" Target="https://tekton.dev/docs/triggers/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kabanero-io/kabanero-pipelines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hyperlink" Target="https://tekton.dev/" TargetMode="External"/><Relationship Id="rId2" Type="http://schemas.openxmlformats.org/officeDocument/2006/relationships/hyperlink" Target="https://www.ibm.com/cloud/tekton" TargetMode="Externa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github.com/tektoncd" TargetMode="External"/><Relationship Id="rId5" Type="http://schemas.openxmlformats.org/officeDocument/2006/relationships/hyperlink" Target="https://www.youtube.com/watch?v=TWxKD9dLpmk" TargetMode="External"/><Relationship Id="rId4" Type="http://schemas.openxmlformats.org/officeDocument/2006/relationships/hyperlink" Target="https://developer.ibm.com/components/tekton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landscape.cncf.io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hyperlink" Target="https://github.com/tektoncd" TargetMode="External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hyperlink" Target="https://tekton.dev/" TargetMode="External"/><Relationship Id="rId9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ContainerTools/kanik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hyperlink" Target="https://github.com/moby/buildki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47BBA-DDF0-5840-9DE1-FD6AB9A5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98826"/>
            <a:ext cx="8839096" cy="430581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 b="1" dirty="0">
                <a:latin typeface="IBM Plex Mono Light"/>
              </a:rPr>
              <a:t>Tekton</a:t>
            </a:r>
            <a:r>
              <a:rPr lang="en-US" b="1" dirty="0">
                <a:latin typeface="IBM Plex Mono Light"/>
              </a:rPr>
              <a:t> - Overview</a:t>
            </a:r>
            <a:br>
              <a:rPr lang="en-US" dirty="0">
                <a:latin typeface="IBM Plex Mono Light"/>
              </a:rPr>
            </a:br>
            <a:br>
              <a:rPr lang="en-US" sz="1800" dirty="0">
                <a:latin typeface="IBM Plex Mono Light"/>
              </a:rPr>
            </a:br>
            <a:r>
              <a:rPr lang="en-US" sz="1800" dirty="0">
                <a:latin typeface="IBM Plex Mono Light"/>
              </a:rPr>
              <a:t>Why a </a:t>
            </a:r>
            <a:r>
              <a:rPr lang="en-US" sz="1800" b="1" i="1" dirty="0">
                <a:latin typeface="IBM Plex Mono Light"/>
              </a:rPr>
              <a:t>new</a:t>
            </a:r>
            <a:r>
              <a:rPr lang="en-US" sz="1800" dirty="0">
                <a:latin typeface="IBM Plex Mono Light"/>
              </a:rPr>
              <a:t> open-source CI/CD framework is needed for developers to build, test, deploy?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bg1"/>
                </a:solidFill>
                <a:latin typeface="IBM Plex Mono Light"/>
              </a:rPr>
              <a:t>—</a:t>
            </a:r>
            <a:br>
              <a:rPr lang="en-US" dirty="0"/>
            </a:br>
            <a:endParaRPr lang="en-US" dirty="0">
              <a:solidFill>
                <a:schemeClr val="bg1"/>
              </a:solidFill>
              <a:latin typeface="IBM Plex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4295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8961-CE7A-E443-9FBB-C594D841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Tekton CRD: Task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C87E9A-AA34-2E43-8889-38AE7F808E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5666" y="1243584"/>
            <a:ext cx="4067734" cy="2171969"/>
          </a:xfrm>
        </p:spPr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New CRD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Sequence of </a:t>
            </a:r>
            <a:r>
              <a:rPr lang="en-US" b="1" dirty="0"/>
              <a:t>Steps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Run in sequential order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Reusable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 a specific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Runs on the same k8s node as a </a:t>
            </a:r>
            <a:r>
              <a:rPr lang="en-US" b="1" dirty="0"/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24A299-2743-7A4F-A98A-FB5B492DA485}"/>
              </a:ext>
            </a:extLst>
          </p:cNvPr>
          <p:cNvSpPr/>
          <p:nvPr/>
        </p:nvSpPr>
        <p:spPr bwMode="auto">
          <a:xfrm>
            <a:off x="4572000" y="0"/>
            <a:ext cx="4572000" cy="51435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1DAF9-24B3-B645-A154-ACA7088D931B}"/>
              </a:ext>
            </a:extLst>
          </p:cNvPr>
          <p:cNvSpPr txBox="1"/>
          <p:nvPr/>
        </p:nvSpPr>
        <p:spPr>
          <a:xfrm>
            <a:off x="5209310" y="1417588"/>
            <a:ext cx="3442853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apiVersion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 </a:t>
            </a:r>
            <a:r>
              <a:rPr lang="en-CA" sz="1200" dirty="0" err="1">
                <a:solidFill>
                  <a:srgbClr val="032F62"/>
                </a:solidFill>
                <a:latin typeface="IBM Plex Mono Light" panose="020B0409050203000203" pitchFamily="49" charset="77"/>
              </a:rPr>
              <a:t>tekton.dev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/v1alpha1</a:t>
            </a:r>
          </a:p>
          <a:p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kind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 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Task</a:t>
            </a:r>
            <a:endParaRPr lang="en-CA" sz="1200" dirty="0">
              <a:solidFill>
                <a:srgbClr val="24292E"/>
              </a:solidFill>
              <a:latin typeface="IBM Plex Mono Light" panose="020B0409050203000203" pitchFamily="49" charset="77"/>
            </a:endParaRPr>
          </a:p>
          <a:p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metadata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</a:t>
            </a:r>
          </a:p>
          <a:p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  name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 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echo-hello-world</a:t>
            </a:r>
            <a:endParaRPr lang="en-CA" sz="1200" dirty="0">
              <a:solidFill>
                <a:srgbClr val="24292E"/>
              </a:solidFill>
              <a:latin typeface="IBM Plex Mono Light" panose="020B0409050203000203" pitchFamily="49" charset="77"/>
            </a:endParaRPr>
          </a:p>
          <a:p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spec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</a:t>
            </a:r>
          </a:p>
          <a:p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  steps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</a:t>
            </a: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- </a:t>
            </a:r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name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 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echo</a:t>
            </a:r>
            <a:endParaRPr lang="en-CA" sz="1200" dirty="0">
              <a:solidFill>
                <a:srgbClr val="24292E"/>
              </a:solidFill>
              <a:latin typeface="IBM Plex Mono Light" panose="020B0409050203000203" pitchFamily="49" charset="77"/>
            </a:endParaRP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  </a:t>
            </a:r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image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 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ubuntu</a:t>
            </a:r>
            <a:endParaRPr lang="en-CA" sz="1200" dirty="0">
              <a:solidFill>
                <a:srgbClr val="24292E"/>
              </a:solidFill>
              <a:latin typeface="IBM Plex Mono Light" panose="020B0409050203000203" pitchFamily="49" charset="77"/>
            </a:endParaRP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  </a:t>
            </a:r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command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</a:t>
            </a: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    - 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echo</a:t>
            </a:r>
            <a:endParaRPr lang="en-CA" sz="1200" dirty="0">
              <a:solidFill>
                <a:srgbClr val="24292E"/>
              </a:solidFill>
              <a:latin typeface="IBM Plex Mono Light" panose="020B0409050203000203" pitchFamily="49" charset="77"/>
            </a:endParaRP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  </a:t>
            </a:r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args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</a:t>
            </a: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    - 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"hello world"</a:t>
            </a:r>
          </a:p>
        </p:txBody>
      </p:sp>
    </p:spTree>
    <p:extLst>
      <p:ext uri="{BB962C8B-B14F-4D97-AF65-F5344CB8AC3E}">
        <p14:creationId xmlns:p14="http://schemas.microsoft.com/office/powerpoint/2010/main" val="393726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8961-CE7A-E443-9FBB-C594D841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75530"/>
            <a:ext cx="5152871" cy="800100"/>
          </a:xfrm>
        </p:spPr>
        <p:txBody>
          <a:bodyPr/>
          <a:lstStyle/>
          <a:p>
            <a:r>
              <a:rPr lang="en-US" dirty="0"/>
              <a:t>Tekton Runtime CRDs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C87E9A-AA34-2E43-8889-38AE7F808E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2245928"/>
          </a:xfrm>
        </p:spPr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Instances of Pipelines and Tasks :</a:t>
            </a:r>
          </a:p>
          <a:p>
            <a:pPr marL="373062" lvl="2" indent="-171450">
              <a:buFont typeface="Arial" panose="020B0604020202020204" pitchFamily="34" charset="0"/>
              <a:buChar char="•"/>
            </a:pPr>
            <a:r>
              <a:rPr lang="en-US" dirty="0" err="1"/>
              <a:t>PipelineRun</a:t>
            </a:r>
            <a:endParaRPr lang="en-US" dirty="0"/>
          </a:p>
          <a:p>
            <a:pPr marL="373062" lvl="2" indent="-171450">
              <a:buFont typeface="Arial" panose="020B0604020202020204" pitchFamily="34" charset="0"/>
              <a:buChar char="•"/>
            </a:pPr>
            <a:r>
              <a:rPr lang="en-US" dirty="0" err="1"/>
              <a:t>TaskRun</a:t>
            </a:r>
            <a:endParaRPr lang="en-US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dirty="0"/>
              <a:t>Runtime info such as registry information, git repo</a:t>
            </a:r>
            <a:br>
              <a:rPr lang="en-US" dirty="0"/>
            </a:br>
            <a:r>
              <a:rPr lang="en-US" dirty="0"/>
              <a:t>or other </a:t>
            </a:r>
            <a:r>
              <a:rPr lang="en-IN" dirty="0"/>
              <a:t>specific inputs, outputs, and execution parameters.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837CAE-81AF-E946-84E0-C686451D8A39}"/>
              </a:ext>
            </a:extLst>
          </p:cNvPr>
          <p:cNvSpPr/>
          <p:nvPr/>
        </p:nvSpPr>
        <p:spPr bwMode="auto">
          <a:xfrm>
            <a:off x="4572000" y="0"/>
            <a:ext cx="4572000" cy="51435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3EA4A-2832-D242-8BE8-9F1EACB1AAB2}"/>
              </a:ext>
            </a:extLst>
          </p:cNvPr>
          <p:cNvSpPr txBox="1"/>
          <p:nvPr/>
        </p:nvSpPr>
        <p:spPr>
          <a:xfrm>
            <a:off x="4921624" y="1140589"/>
            <a:ext cx="3872752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apiVersion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 </a:t>
            </a:r>
            <a:r>
              <a:rPr lang="en-CA" sz="1200" dirty="0" err="1">
                <a:solidFill>
                  <a:srgbClr val="032F62"/>
                </a:solidFill>
                <a:latin typeface="IBM Plex Mono Light" panose="020B0409050203000203" pitchFamily="49" charset="77"/>
              </a:rPr>
              <a:t>tekton.dev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/v1alpha1</a:t>
            </a:r>
            <a:endParaRPr lang="en-CA" sz="1200" dirty="0">
              <a:solidFill>
                <a:srgbClr val="24292E"/>
              </a:solidFill>
              <a:latin typeface="IBM Plex Mono Light" panose="020B0409050203000203" pitchFamily="49" charset="77"/>
            </a:endParaRPr>
          </a:p>
          <a:p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kind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 </a:t>
            </a:r>
            <a:r>
              <a:rPr lang="en-CA" sz="1200" dirty="0" err="1">
                <a:solidFill>
                  <a:srgbClr val="032F62"/>
                </a:solidFill>
                <a:latin typeface="IBM Plex Mono Light" panose="020B0409050203000203" pitchFamily="49" charset="77"/>
              </a:rPr>
              <a:t>PipelineRun</a:t>
            </a:r>
            <a:endParaRPr lang="en-CA" sz="1200" dirty="0">
              <a:solidFill>
                <a:srgbClr val="24292E"/>
              </a:solidFill>
              <a:latin typeface="IBM Plex Mono Light" panose="020B0409050203000203" pitchFamily="49" charset="77"/>
            </a:endParaRPr>
          </a:p>
          <a:p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metadata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</a:t>
            </a: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</a:t>
            </a:r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name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 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tutorial-pipeline-run-1</a:t>
            </a:r>
            <a:endParaRPr lang="en-CA" sz="1200" dirty="0">
              <a:solidFill>
                <a:srgbClr val="24292E"/>
              </a:solidFill>
              <a:latin typeface="IBM Plex Mono Light" panose="020B0409050203000203" pitchFamily="49" charset="77"/>
            </a:endParaRPr>
          </a:p>
          <a:p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spec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</a:t>
            </a: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</a:t>
            </a:r>
            <a:r>
              <a:rPr lang="en-CA" sz="1200" dirty="0" err="1">
                <a:solidFill>
                  <a:srgbClr val="22863A"/>
                </a:solidFill>
                <a:latin typeface="IBM Plex Mono Light" panose="020B0409050203000203" pitchFamily="49" charset="77"/>
              </a:rPr>
              <a:t>serviceAccountName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 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tutorial-service</a:t>
            </a:r>
            <a:endParaRPr lang="en-CA" sz="1200" dirty="0">
              <a:solidFill>
                <a:srgbClr val="24292E"/>
              </a:solidFill>
              <a:latin typeface="IBM Plex Mono Light" panose="020B0409050203000203" pitchFamily="49" charset="77"/>
            </a:endParaRP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</a:t>
            </a:r>
            <a:r>
              <a:rPr lang="en-CA" sz="1200" dirty="0" err="1">
                <a:solidFill>
                  <a:srgbClr val="22863A"/>
                </a:solidFill>
                <a:latin typeface="IBM Plex Mono Light" panose="020B0409050203000203" pitchFamily="49" charset="77"/>
              </a:rPr>
              <a:t>pipelineRef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</a:t>
            </a: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</a:t>
            </a:r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name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 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tutorial-pipeline</a:t>
            </a:r>
            <a:endParaRPr lang="en-CA" sz="1200" dirty="0">
              <a:solidFill>
                <a:srgbClr val="24292E"/>
              </a:solidFill>
              <a:latin typeface="IBM Plex Mono Light" panose="020B0409050203000203" pitchFamily="49" charset="77"/>
            </a:endParaRP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</a:t>
            </a:r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resources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</a:t>
            </a: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- </a:t>
            </a:r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name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 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source-repo</a:t>
            </a:r>
            <a:endParaRPr lang="en-CA" sz="1200" dirty="0">
              <a:solidFill>
                <a:srgbClr val="24292E"/>
              </a:solidFill>
              <a:latin typeface="IBM Plex Mono Light" panose="020B0409050203000203" pitchFamily="49" charset="77"/>
            </a:endParaRP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  </a:t>
            </a:r>
            <a:r>
              <a:rPr lang="en-CA" sz="1200" dirty="0" err="1">
                <a:solidFill>
                  <a:srgbClr val="22863A"/>
                </a:solidFill>
                <a:latin typeface="IBM Plex Mono Light" panose="020B0409050203000203" pitchFamily="49" charset="77"/>
              </a:rPr>
              <a:t>resourceRef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</a:t>
            </a: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    </a:t>
            </a:r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name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 </a:t>
            </a:r>
            <a:r>
              <a:rPr lang="en-CA" sz="1200" dirty="0" err="1">
                <a:solidFill>
                  <a:srgbClr val="032F62"/>
                </a:solidFill>
                <a:latin typeface="IBM Plex Mono Light" panose="020B0409050203000203" pitchFamily="49" charset="77"/>
              </a:rPr>
              <a:t>skaffold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-git</a:t>
            </a:r>
            <a:endParaRPr lang="en-CA" sz="1200" dirty="0">
              <a:solidFill>
                <a:srgbClr val="24292E"/>
              </a:solidFill>
              <a:latin typeface="IBM Plex Mono Light" panose="020B0409050203000203" pitchFamily="49" charset="77"/>
            </a:endParaRP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- </a:t>
            </a:r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name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 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web-image</a:t>
            </a:r>
            <a:endParaRPr lang="en-CA" sz="1200" dirty="0">
              <a:solidFill>
                <a:srgbClr val="24292E"/>
              </a:solidFill>
              <a:latin typeface="IBM Plex Mono Light" panose="020B0409050203000203" pitchFamily="49" charset="77"/>
            </a:endParaRP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  </a:t>
            </a:r>
            <a:r>
              <a:rPr lang="en-CA" sz="1200" dirty="0" err="1">
                <a:solidFill>
                  <a:srgbClr val="22863A"/>
                </a:solidFill>
                <a:latin typeface="IBM Plex Mono Light" panose="020B0409050203000203" pitchFamily="49" charset="77"/>
              </a:rPr>
              <a:t>resourceRef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</a:t>
            </a: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    </a:t>
            </a:r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name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 </a:t>
            </a:r>
            <a:r>
              <a:rPr lang="en-CA" sz="1200" dirty="0" err="1">
                <a:solidFill>
                  <a:srgbClr val="032F62"/>
                </a:solidFill>
                <a:latin typeface="IBM Plex Mono Light" panose="020B0409050203000203" pitchFamily="49" charset="77"/>
              </a:rPr>
              <a:t>skaffold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-image-</a:t>
            </a:r>
            <a:r>
              <a:rPr lang="en-CA" sz="1200" dirty="0" err="1">
                <a:solidFill>
                  <a:srgbClr val="032F62"/>
                </a:solidFill>
                <a:latin typeface="IBM Plex Mono Light" panose="020B0409050203000203" pitchFamily="49" charset="77"/>
              </a:rPr>
              <a:t>leeroy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-web</a:t>
            </a:r>
            <a:endParaRPr lang="en-CA" sz="1200" dirty="0">
              <a:solidFill>
                <a:srgbClr val="24292E"/>
              </a:solidFill>
              <a:latin typeface="IBM Plex Mono Light" panose="020B04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41431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8961-CE7A-E443-9FBB-C594D841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Tekton CRD: Pipeline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C87E9A-AA34-2E43-8889-38AE7F808E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218" y="1243584"/>
            <a:ext cx="4081181" cy="2171969"/>
          </a:xfrm>
        </p:spPr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Expresses </a:t>
            </a:r>
            <a:r>
              <a:rPr lang="en-US" b="1" dirty="0"/>
              <a:t>Tasks</a:t>
            </a:r>
          </a:p>
          <a:p>
            <a:pPr marL="373062" lvl="2" indent="-171450">
              <a:buFont typeface="Arial" panose="020B0604020202020204" pitchFamily="34" charset="0"/>
              <a:buChar char="•"/>
            </a:pPr>
            <a:r>
              <a:rPr lang="en-US" dirty="0"/>
              <a:t>Sequentially</a:t>
            </a:r>
          </a:p>
          <a:p>
            <a:pPr marL="373062" lvl="2" indent="-171450">
              <a:buFont typeface="Arial" panose="020B0604020202020204" pitchFamily="34" charset="0"/>
              <a:buChar char="•"/>
            </a:pPr>
            <a:r>
              <a:rPr lang="en-US" dirty="0"/>
              <a:t>Concurrently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dirty="0"/>
              <a:t>Links input and output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dirty="0"/>
              <a:t>Execute </a:t>
            </a:r>
            <a:r>
              <a:rPr lang="en-US" b="1" dirty="0"/>
              <a:t>Tasks</a:t>
            </a:r>
            <a:r>
              <a:rPr lang="en-US" dirty="0"/>
              <a:t> on different nodes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373062" lvl="2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24A299-2743-7A4F-A98A-FB5B492DA485}"/>
              </a:ext>
            </a:extLst>
          </p:cNvPr>
          <p:cNvSpPr/>
          <p:nvPr/>
        </p:nvSpPr>
        <p:spPr bwMode="auto">
          <a:xfrm>
            <a:off x="4572000" y="0"/>
            <a:ext cx="4572000" cy="51435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1DAF9-24B3-B645-A154-ACA7088D931B}"/>
              </a:ext>
            </a:extLst>
          </p:cNvPr>
          <p:cNvSpPr txBox="1"/>
          <p:nvPr/>
        </p:nvSpPr>
        <p:spPr>
          <a:xfrm>
            <a:off x="5119967" y="586591"/>
            <a:ext cx="3476065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apiVersion</a:t>
            </a:r>
            <a:r>
              <a:rPr lang="en-CA" sz="1200" dirty="0">
                <a:latin typeface="IBM Plex Mono Light" panose="020B0409050203000203" pitchFamily="49" charset="77"/>
              </a:rPr>
              <a:t>: </a:t>
            </a:r>
            <a:r>
              <a:rPr lang="en-CA" sz="1200" dirty="0" err="1">
                <a:solidFill>
                  <a:srgbClr val="032F62"/>
                </a:solidFill>
                <a:latin typeface="IBM Plex Mono Light" panose="020B0409050203000203" pitchFamily="49" charset="77"/>
              </a:rPr>
              <a:t>tekton.dev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/v1alpha1</a:t>
            </a:r>
          </a:p>
          <a:p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kind</a:t>
            </a:r>
            <a:r>
              <a:rPr lang="en-CA" sz="1200" dirty="0">
                <a:latin typeface="IBM Plex Mono Light" panose="020B0409050203000203" pitchFamily="49" charset="77"/>
              </a:rPr>
              <a:t>: 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Pipeline</a:t>
            </a:r>
          </a:p>
          <a:p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metadata</a:t>
            </a:r>
            <a:r>
              <a:rPr lang="en-CA" sz="1200" dirty="0">
                <a:latin typeface="IBM Plex Mono Light" panose="020B0409050203000203" pitchFamily="49" charset="77"/>
              </a:rPr>
              <a:t>:</a:t>
            </a:r>
          </a:p>
          <a:p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  name</a:t>
            </a:r>
            <a:r>
              <a:rPr lang="en-CA" sz="1200" dirty="0">
                <a:latin typeface="IBM Plex Mono Light" panose="020B0409050203000203" pitchFamily="49" charset="77"/>
              </a:rPr>
              <a:t>: 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tutorial-pipeline</a:t>
            </a:r>
          </a:p>
          <a:p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spec</a:t>
            </a:r>
            <a:r>
              <a:rPr lang="en-CA" sz="1200" dirty="0">
                <a:latin typeface="IBM Plex Mono Light" panose="020B0409050203000203" pitchFamily="49" charset="77"/>
              </a:rPr>
              <a:t>: </a:t>
            </a:r>
            <a:br>
              <a:rPr lang="en-CA" sz="1200" dirty="0">
                <a:latin typeface="IBM Plex Mono Light" panose="020B0409050203000203" pitchFamily="49" charset="77"/>
              </a:rPr>
            </a:br>
            <a:r>
              <a:rPr lang="en-CA" sz="1200" dirty="0">
                <a:latin typeface="IBM Plex Mono Light" panose="020B0409050203000203" pitchFamily="49" charset="77"/>
              </a:rPr>
              <a:t>  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- </a:t>
            </a:r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name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 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build-app</a:t>
            </a:r>
            <a:endParaRPr lang="en-CA" sz="1200" dirty="0">
              <a:solidFill>
                <a:srgbClr val="24292E"/>
              </a:solidFill>
              <a:latin typeface="IBM Plex Mono Light" panose="020B0409050203000203" pitchFamily="49" charset="77"/>
            </a:endParaRPr>
          </a:p>
          <a:p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    </a:t>
            </a:r>
            <a:r>
              <a:rPr lang="en-CA" sz="1200" dirty="0" err="1">
                <a:solidFill>
                  <a:srgbClr val="22863A"/>
                </a:solidFill>
                <a:latin typeface="IBM Plex Mono Light" panose="020B0409050203000203" pitchFamily="49" charset="77"/>
              </a:rPr>
              <a:t>taskRef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</a:t>
            </a: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  </a:t>
            </a:r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name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 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build-push</a:t>
            </a:r>
            <a:endParaRPr lang="en-CA" sz="1200" dirty="0">
              <a:solidFill>
                <a:srgbClr val="24292E"/>
              </a:solidFill>
              <a:latin typeface="IBM Plex Mono Light" panose="020B0409050203000203" pitchFamily="49" charset="77"/>
            </a:endParaRP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</a:t>
            </a:r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resources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</a:t>
            </a: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  </a:t>
            </a:r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outputs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</a:t>
            </a: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    - </a:t>
            </a:r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name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 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image</a:t>
            </a:r>
            <a:endParaRPr lang="en-CA" sz="1200" dirty="0">
              <a:solidFill>
                <a:srgbClr val="24292E"/>
              </a:solidFill>
              <a:latin typeface="IBM Plex Mono Light" panose="020B0409050203000203" pitchFamily="49" charset="77"/>
            </a:endParaRP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      </a:t>
            </a:r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resource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 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my-image</a:t>
            </a:r>
            <a:endParaRPr lang="en-CA" sz="1200" dirty="0">
              <a:solidFill>
                <a:srgbClr val="24292E"/>
              </a:solidFill>
              <a:latin typeface="IBM Plex Mono Light" panose="020B0409050203000203" pitchFamily="49" charset="77"/>
            </a:endParaRP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- </a:t>
            </a:r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name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 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deploy-app</a:t>
            </a:r>
            <a:endParaRPr lang="en-CA" sz="1200" dirty="0">
              <a:solidFill>
                <a:srgbClr val="24292E"/>
              </a:solidFill>
              <a:latin typeface="IBM Plex Mono Light" panose="020B0409050203000203" pitchFamily="49" charset="77"/>
            </a:endParaRPr>
          </a:p>
          <a:p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    </a:t>
            </a:r>
            <a:r>
              <a:rPr lang="en-CA" sz="1200" dirty="0" err="1">
                <a:solidFill>
                  <a:srgbClr val="22863A"/>
                </a:solidFill>
                <a:latin typeface="IBM Plex Mono Light" panose="020B0409050203000203" pitchFamily="49" charset="77"/>
              </a:rPr>
              <a:t>taskRef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</a:t>
            </a:r>
          </a:p>
          <a:p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      name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 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deploy-</a:t>
            </a:r>
            <a:r>
              <a:rPr lang="en-CA" sz="1200" dirty="0" err="1">
                <a:solidFill>
                  <a:srgbClr val="032F62"/>
                </a:solidFill>
                <a:latin typeface="IBM Plex Mono Light" panose="020B0409050203000203" pitchFamily="49" charset="77"/>
              </a:rPr>
              <a:t>kubectl</a:t>
            </a:r>
            <a:endParaRPr lang="en-CA" sz="1200" dirty="0">
              <a:solidFill>
                <a:srgbClr val="24292E"/>
              </a:solidFill>
              <a:latin typeface="IBM Plex Mono Light" panose="020B0409050203000203" pitchFamily="49" charset="77"/>
            </a:endParaRP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</a:t>
            </a:r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resources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</a:t>
            </a: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  </a:t>
            </a:r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inputs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</a:t>
            </a: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    - </a:t>
            </a:r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name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 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image</a:t>
            </a:r>
            <a:endParaRPr lang="en-CA" sz="1200" dirty="0">
              <a:solidFill>
                <a:srgbClr val="24292E"/>
              </a:solidFill>
              <a:latin typeface="IBM Plex Mono Light" panose="020B0409050203000203" pitchFamily="49" charset="77"/>
            </a:endParaRP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  </a:t>
            </a:r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resource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 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my-image</a:t>
            </a:r>
            <a:endParaRPr lang="en-CA" sz="1200" dirty="0">
              <a:solidFill>
                <a:srgbClr val="24292E"/>
              </a:solidFill>
              <a:latin typeface="IBM Plex Mono Light" panose="020B0409050203000203" pitchFamily="49" charset="77"/>
            </a:endParaRP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  </a:t>
            </a:r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from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</a:t>
            </a: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    - 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build-app</a:t>
            </a:r>
            <a:endParaRPr lang="en-CA" sz="1200" dirty="0">
              <a:solidFill>
                <a:srgbClr val="24292E"/>
              </a:solidFill>
              <a:latin typeface="IBM Plex Mono Light" panose="020B04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1985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8961-CE7A-E443-9FBB-C594D841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75530"/>
            <a:ext cx="5152871" cy="800100"/>
          </a:xfrm>
        </p:spPr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29AADB-F489-7E41-951D-4CF26744545D}"/>
              </a:ext>
            </a:extLst>
          </p:cNvPr>
          <p:cNvSpPr/>
          <p:nvPr/>
        </p:nvSpPr>
        <p:spPr bwMode="auto">
          <a:xfrm>
            <a:off x="0" y="753035"/>
            <a:ext cx="9144000" cy="38256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FAE46E1-A943-3E4C-9FAB-6F3928553E49}"/>
              </a:ext>
            </a:extLst>
          </p:cNvPr>
          <p:cNvSpPr/>
          <p:nvPr/>
        </p:nvSpPr>
        <p:spPr bwMode="auto">
          <a:xfrm>
            <a:off x="450468" y="1727948"/>
            <a:ext cx="1311097" cy="652183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latin typeface="IBM Plex Sans" panose="020B0503050000000000" pitchFamily="34" charset="77"/>
              </a:rPr>
              <a:t>Linting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F69923-88A8-E34E-A5E2-FD276EA07B47}"/>
              </a:ext>
            </a:extLst>
          </p:cNvPr>
          <p:cNvSpPr/>
          <p:nvPr/>
        </p:nvSpPr>
        <p:spPr bwMode="auto">
          <a:xfrm>
            <a:off x="450468" y="2763370"/>
            <a:ext cx="1311097" cy="652183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latin typeface="IBM Plex Sans" panose="020B0503050000000000" pitchFamily="34" charset="77"/>
              </a:rPr>
              <a:t>Unit tests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E9F8C7-A584-8F4C-A268-D0CC57804A97}"/>
              </a:ext>
            </a:extLst>
          </p:cNvPr>
          <p:cNvSpPr/>
          <p:nvPr/>
        </p:nvSpPr>
        <p:spPr bwMode="auto">
          <a:xfrm>
            <a:off x="2212033" y="1308849"/>
            <a:ext cx="1311097" cy="652183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latin typeface="IBM Plex Sans" panose="020B0503050000000000" pitchFamily="34" charset="77"/>
              </a:rPr>
              <a:t>Setup test environment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D4CB811-BF1F-8045-848E-5FC4061F41F2}"/>
              </a:ext>
            </a:extLst>
          </p:cNvPr>
          <p:cNvSpPr/>
          <p:nvPr/>
        </p:nvSpPr>
        <p:spPr bwMode="auto">
          <a:xfrm>
            <a:off x="2212033" y="2252382"/>
            <a:ext cx="1311097" cy="652183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latin typeface="IBM Plex Sans" panose="020B0503050000000000" pitchFamily="34" charset="77"/>
              </a:rPr>
              <a:t>Build images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BD936EA-EC55-0E46-A354-B367CEC6060C}"/>
              </a:ext>
            </a:extLst>
          </p:cNvPr>
          <p:cNvSpPr/>
          <p:nvPr/>
        </p:nvSpPr>
        <p:spPr bwMode="auto">
          <a:xfrm>
            <a:off x="2212033" y="3195915"/>
            <a:ext cx="1311097" cy="652183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latin typeface="IBM Plex Sans" panose="020B0503050000000000" pitchFamily="34" charset="77"/>
              </a:rPr>
              <a:t>Run integration tests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F4CF059-4D75-AE4C-8356-150C79263F1D}"/>
              </a:ext>
            </a:extLst>
          </p:cNvPr>
          <p:cNvSpPr/>
          <p:nvPr/>
        </p:nvSpPr>
        <p:spPr bwMode="auto">
          <a:xfrm>
            <a:off x="3973598" y="2252383"/>
            <a:ext cx="1311097" cy="652183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latin typeface="IBM Plex Sans" panose="020B0503050000000000" pitchFamily="34" charset="77"/>
              </a:rPr>
              <a:t>Run end to end tests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42B7510-A178-1245-BA90-EC722ED5E9AC}"/>
              </a:ext>
            </a:extLst>
          </p:cNvPr>
          <p:cNvSpPr/>
          <p:nvPr/>
        </p:nvSpPr>
        <p:spPr bwMode="auto">
          <a:xfrm>
            <a:off x="5678016" y="2252382"/>
            <a:ext cx="1311097" cy="652183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latin typeface="IBM Plex Sans" panose="020B0503050000000000" pitchFamily="34" charset="77"/>
              </a:rPr>
              <a:t>Publish images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589D992-5A7F-414B-BA20-D831401C89EC}"/>
              </a:ext>
            </a:extLst>
          </p:cNvPr>
          <p:cNvSpPr/>
          <p:nvPr/>
        </p:nvSpPr>
        <p:spPr bwMode="auto">
          <a:xfrm>
            <a:off x="7439581" y="2245658"/>
            <a:ext cx="1311097" cy="652183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latin typeface="IBM Plex Sans" panose="020B0503050000000000" pitchFamily="34" charset="77"/>
              </a:rPr>
              <a:t>Deploy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3F91A7-F074-1149-94F3-8FFD6174D8D3}"/>
              </a:ext>
            </a:extLst>
          </p:cNvPr>
          <p:cNvCxnSpPr>
            <a:cxnSpLocks/>
          </p:cNvCxnSpPr>
          <p:nvPr/>
        </p:nvCxnSpPr>
        <p:spPr bwMode="auto">
          <a:xfrm>
            <a:off x="1767916" y="2060764"/>
            <a:ext cx="450468" cy="524434"/>
          </a:xfrm>
          <a:prstGeom prst="bentConnector3">
            <a:avLst>
              <a:gd name="adj1" fmla="val 33582"/>
            </a:avLst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CF5ADABB-744D-7C4C-9E2B-FD61E59DDD45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 bwMode="auto">
          <a:xfrm rot="10800000">
            <a:off x="2212033" y="1634941"/>
            <a:ext cx="12700" cy="1887066"/>
          </a:xfrm>
          <a:prstGeom prst="bentConnector3">
            <a:avLst>
              <a:gd name="adj1" fmla="val 1535307"/>
            </a:avLst>
          </a:prstGeom>
          <a:ln w="12700">
            <a:solidFill>
              <a:schemeClr val="tx1"/>
            </a:solidFill>
            <a:headEnd type="triangl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5C1AEB8-2744-8D49-A456-6E92556C44D4}"/>
              </a:ext>
            </a:extLst>
          </p:cNvPr>
          <p:cNvCxnSpPr>
            <a:cxnSpLocks/>
          </p:cNvCxnSpPr>
          <p:nvPr/>
        </p:nvCxnSpPr>
        <p:spPr bwMode="auto">
          <a:xfrm flipV="1">
            <a:off x="1767918" y="2585199"/>
            <a:ext cx="605484" cy="521072"/>
          </a:xfrm>
          <a:prstGeom prst="bentConnector3">
            <a:avLst>
              <a:gd name="adj1" fmla="val 25046"/>
            </a:avLst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F2B45AA6-970A-2B43-841E-2114ADF487A2}"/>
              </a:ext>
            </a:extLst>
          </p:cNvPr>
          <p:cNvCxnSpPr>
            <a:cxnSpLocks/>
          </p:cNvCxnSpPr>
          <p:nvPr/>
        </p:nvCxnSpPr>
        <p:spPr bwMode="auto">
          <a:xfrm>
            <a:off x="3483863" y="1634940"/>
            <a:ext cx="12700" cy="1887066"/>
          </a:xfrm>
          <a:prstGeom prst="bentConnector3">
            <a:avLst>
              <a:gd name="adj1" fmla="val 1535307"/>
            </a:avLst>
          </a:prstGeom>
          <a:ln w="12700"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8990411-BC34-384C-A48A-E976F86D4EB1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 bwMode="auto">
          <a:xfrm>
            <a:off x="3523130" y="2578474"/>
            <a:ext cx="450468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4878BA1-8C66-314F-B107-DBBC969ED566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 bwMode="auto">
          <a:xfrm flipV="1">
            <a:off x="5284695" y="2578474"/>
            <a:ext cx="393321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DF6AF33-044C-CE45-93C5-9EBF3D3A8D33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 bwMode="auto">
          <a:xfrm flipV="1">
            <a:off x="6989113" y="2571750"/>
            <a:ext cx="450468" cy="672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319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8961-CE7A-E443-9FBB-C594D841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75530"/>
            <a:ext cx="5152871" cy="800100"/>
          </a:xfrm>
        </p:spPr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29AADB-F489-7E41-951D-4CF26744545D}"/>
              </a:ext>
            </a:extLst>
          </p:cNvPr>
          <p:cNvSpPr/>
          <p:nvPr/>
        </p:nvSpPr>
        <p:spPr bwMode="auto">
          <a:xfrm>
            <a:off x="0" y="753035"/>
            <a:ext cx="9144000" cy="38256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FAE46E1-A943-3E4C-9FAB-6F3928553E49}"/>
              </a:ext>
            </a:extLst>
          </p:cNvPr>
          <p:cNvSpPr/>
          <p:nvPr/>
        </p:nvSpPr>
        <p:spPr bwMode="auto">
          <a:xfrm>
            <a:off x="450468" y="1727948"/>
            <a:ext cx="1311097" cy="652183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latin typeface="IBM Plex Sans" panose="020B0503050000000000" pitchFamily="34" charset="77"/>
              </a:rPr>
              <a:t>Linting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F69923-88A8-E34E-A5E2-FD276EA07B47}"/>
              </a:ext>
            </a:extLst>
          </p:cNvPr>
          <p:cNvSpPr/>
          <p:nvPr/>
        </p:nvSpPr>
        <p:spPr bwMode="auto">
          <a:xfrm>
            <a:off x="450468" y="2763370"/>
            <a:ext cx="1311097" cy="652183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latin typeface="IBM Plex Sans" panose="020B0503050000000000" pitchFamily="34" charset="77"/>
              </a:rPr>
              <a:t>Unit tests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E9F8C7-A584-8F4C-A268-D0CC57804A97}"/>
              </a:ext>
            </a:extLst>
          </p:cNvPr>
          <p:cNvSpPr/>
          <p:nvPr/>
        </p:nvSpPr>
        <p:spPr bwMode="auto">
          <a:xfrm>
            <a:off x="2212033" y="1308849"/>
            <a:ext cx="1311097" cy="652183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latin typeface="IBM Plex Sans" panose="020B0503050000000000" pitchFamily="34" charset="77"/>
              </a:rPr>
              <a:t>Setup test environment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D4CB811-BF1F-8045-848E-5FC4061F41F2}"/>
              </a:ext>
            </a:extLst>
          </p:cNvPr>
          <p:cNvSpPr/>
          <p:nvPr/>
        </p:nvSpPr>
        <p:spPr bwMode="auto">
          <a:xfrm>
            <a:off x="2212033" y="2252382"/>
            <a:ext cx="1311097" cy="652183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latin typeface="IBM Plex Sans" panose="020B0503050000000000" pitchFamily="34" charset="77"/>
              </a:rPr>
              <a:t>Build images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BD936EA-EC55-0E46-A354-B367CEC6060C}"/>
              </a:ext>
            </a:extLst>
          </p:cNvPr>
          <p:cNvSpPr/>
          <p:nvPr/>
        </p:nvSpPr>
        <p:spPr bwMode="auto">
          <a:xfrm>
            <a:off x="2212033" y="3195915"/>
            <a:ext cx="1311097" cy="652183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latin typeface="IBM Plex Sans" panose="020B0503050000000000" pitchFamily="34" charset="77"/>
              </a:rPr>
              <a:t>Run integration tests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F4CF059-4D75-AE4C-8356-150C79263F1D}"/>
              </a:ext>
            </a:extLst>
          </p:cNvPr>
          <p:cNvSpPr/>
          <p:nvPr/>
        </p:nvSpPr>
        <p:spPr bwMode="auto">
          <a:xfrm>
            <a:off x="3973598" y="2252383"/>
            <a:ext cx="1311097" cy="652183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latin typeface="IBM Plex Sans" panose="020B0503050000000000" pitchFamily="34" charset="77"/>
              </a:rPr>
              <a:t>Run end to end tests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42B7510-A178-1245-BA90-EC722ED5E9AC}"/>
              </a:ext>
            </a:extLst>
          </p:cNvPr>
          <p:cNvSpPr/>
          <p:nvPr/>
        </p:nvSpPr>
        <p:spPr bwMode="auto">
          <a:xfrm>
            <a:off x="5678016" y="2252382"/>
            <a:ext cx="1311097" cy="652183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latin typeface="IBM Plex Sans" panose="020B0503050000000000" pitchFamily="34" charset="77"/>
              </a:rPr>
              <a:t>Publish images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589D992-5A7F-414B-BA20-D831401C89EC}"/>
              </a:ext>
            </a:extLst>
          </p:cNvPr>
          <p:cNvSpPr/>
          <p:nvPr/>
        </p:nvSpPr>
        <p:spPr bwMode="auto">
          <a:xfrm>
            <a:off x="7439581" y="2245658"/>
            <a:ext cx="1311097" cy="652183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latin typeface="IBM Plex Sans" panose="020B0503050000000000" pitchFamily="34" charset="77"/>
              </a:rPr>
              <a:t>Deploy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3F91A7-F074-1149-94F3-8FFD6174D8D3}"/>
              </a:ext>
            </a:extLst>
          </p:cNvPr>
          <p:cNvCxnSpPr>
            <a:cxnSpLocks/>
          </p:cNvCxnSpPr>
          <p:nvPr/>
        </p:nvCxnSpPr>
        <p:spPr bwMode="auto">
          <a:xfrm>
            <a:off x="1767916" y="2060764"/>
            <a:ext cx="450468" cy="524434"/>
          </a:xfrm>
          <a:prstGeom prst="bentConnector3">
            <a:avLst>
              <a:gd name="adj1" fmla="val 33582"/>
            </a:avLst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CF5ADABB-744D-7C4C-9E2B-FD61E59DDD45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 bwMode="auto">
          <a:xfrm rot="10800000">
            <a:off x="2212033" y="1634941"/>
            <a:ext cx="12700" cy="1887066"/>
          </a:xfrm>
          <a:prstGeom prst="bentConnector3">
            <a:avLst>
              <a:gd name="adj1" fmla="val 1535307"/>
            </a:avLst>
          </a:prstGeom>
          <a:ln w="12700">
            <a:solidFill>
              <a:schemeClr val="tx1"/>
            </a:solidFill>
            <a:headEnd type="triangl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5C1AEB8-2744-8D49-A456-6E92556C44D4}"/>
              </a:ext>
            </a:extLst>
          </p:cNvPr>
          <p:cNvCxnSpPr>
            <a:cxnSpLocks/>
          </p:cNvCxnSpPr>
          <p:nvPr/>
        </p:nvCxnSpPr>
        <p:spPr bwMode="auto">
          <a:xfrm flipV="1">
            <a:off x="1767918" y="2585199"/>
            <a:ext cx="605484" cy="521072"/>
          </a:xfrm>
          <a:prstGeom prst="bentConnector3">
            <a:avLst>
              <a:gd name="adj1" fmla="val 25046"/>
            </a:avLst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F2B45AA6-970A-2B43-841E-2114ADF487A2}"/>
              </a:ext>
            </a:extLst>
          </p:cNvPr>
          <p:cNvCxnSpPr>
            <a:cxnSpLocks/>
          </p:cNvCxnSpPr>
          <p:nvPr/>
        </p:nvCxnSpPr>
        <p:spPr bwMode="auto">
          <a:xfrm>
            <a:off x="3483863" y="1634940"/>
            <a:ext cx="12700" cy="1887066"/>
          </a:xfrm>
          <a:prstGeom prst="bentConnector3">
            <a:avLst>
              <a:gd name="adj1" fmla="val 1535307"/>
            </a:avLst>
          </a:prstGeom>
          <a:ln w="12700"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8990411-BC34-384C-A48A-E976F86D4EB1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 bwMode="auto">
          <a:xfrm>
            <a:off x="3523130" y="2578474"/>
            <a:ext cx="450468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4878BA1-8C66-314F-B107-DBBC969ED566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 bwMode="auto">
          <a:xfrm flipV="1">
            <a:off x="5284695" y="2578474"/>
            <a:ext cx="393321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DF6AF33-044C-CE45-93C5-9EBF3D3A8D33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 bwMode="auto">
          <a:xfrm flipV="1">
            <a:off x="6989113" y="2571750"/>
            <a:ext cx="450468" cy="672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F00582CA-3D59-9E43-87DF-EAAA947F677E}"/>
              </a:ext>
            </a:extLst>
          </p:cNvPr>
          <p:cNvSpPr/>
          <p:nvPr/>
        </p:nvSpPr>
        <p:spPr>
          <a:xfrm>
            <a:off x="145473" y="1052945"/>
            <a:ext cx="8846127" cy="3314609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76C1A5-7778-7848-B02D-7C6AA927F235}"/>
              </a:ext>
            </a:extLst>
          </p:cNvPr>
          <p:cNvSpPr txBox="1"/>
          <p:nvPr/>
        </p:nvSpPr>
        <p:spPr>
          <a:xfrm>
            <a:off x="210311" y="775946"/>
            <a:ext cx="770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Pipeline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4D6E8BC-D195-184D-8EC5-AD14B257FD6A}"/>
              </a:ext>
            </a:extLst>
          </p:cNvPr>
          <p:cNvGrpSpPr/>
          <p:nvPr/>
        </p:nvGrpSpPr>
        <p:grpSpPr>
          <a:xfrm>
            <a:off x="7287433" y="1867048"/>
            <a:ext cx="1526368" cy="1132404"/>
            <a:chOff x="7287433" y="1867048"/>
            <a:chExt cx="1526368" cy="1132404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8EC9053-F16A-DB49-91EC-716F3E4D2917}"/>
                </a:ext>
              </a:extLst>
            </p:cNvPr>
            <p:cNvSpPr txBox="1"/>
            <p:nvPr/>
          </p:nvSpPr>
          <p:spPr>
            <a:xfrm>
              <a:off x="7287433" y="1867048"/>
              <a:ext cx="6027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Task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1C1B2F2-8713-534A-A28C-348DD377F934}"/>
                </a:ext>
              </a:extLst>
            </p:cNvPr>
            <p:cNvSpPr/>
            <p:nvPr/>
          </p:nvSpPr>
          <p:spPr>
            <a:xfrm>
              <a:off x="7352167" y="2135486"/>
              <a:ext cx="1461634" cy="86396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4ABA018-0260-0A46-8593-CFEDBDC629DD}"/>
              </a:ext>
            </a:extLst>
          </p:cNvPr>
          <p:cNvGrpSpPr/>
          <p:nvPr/>
        </p:nvGrpSpPr>
        <p:grpSpPr>
          <a:xfrm>
            <a:off x="5537484" y="1867048"/>
            <a:ext cx="1526368" cy="1132404"/>
            <a:chOff x="7287433" y="1867048"/>
            <a:chExt cx="1526368" cy="1132404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05EDE73-DAE6-8A42-8F71-0FD7BE3F85AB}"/>
                </a:ext>
              </a:extLst>
            </p:cNvPr>
            <p:cNvSpPr txBox="1"/>
            <p:nvPr/>
          </p:nvSpPr>
          <p:spPr>
            <a:xfrm>
              <a:off x="7287433" y="1867048"/>
              <a:ext cx="6027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Task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3B3F640-21B5-0745-A49E-1FD99C511413}"/>
                </a:ext>
              </a:extLst>
            </p:cNvPr>
            <p:cNvSpPr/>
            <p:nvPr/>
          </p:nvSpPr>
          <p:spPr>
            <a:xfrm>
              <a:off x="7352167" y="2135486"/>
              <a:ext cx="1461634" cy="86396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AA70DCC-D760-0C40-A5A0-40D11E15D6DC}"/>
              </a:ext>
            </a:extLst>
          </p:cNvPr>
          <p:cNvGrpSpPr/>
          <p:nvPr/>
        </p:nvGrpSpPr>
        <p:grpSpPr>
          <a:xfrm>
            <a:off x="3827004" y="1867048"/>
            <a:ext cx="1526368" cy="1132404"/>
            <a:chOff x="7287433" y="1867048"/>
            <a:chExt cx="1526368" cy="113240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3B2CC97-E147-BE4A-9A1C-EBF6EE106600}"/>
                </a:ext>
              </a:extLst>
            </p:cNvPr>
            <p:cNvSpPr txBox="1"/>
            <p:nvPr/>
          </p:nvSpPr>
          <p:spPr>
            <a:xfrm>
              <a:off x="7287433" y="1867048"/>
              <a:ext cx="6027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Task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C8E3C2E-5D4A-D844-911B-F6DCD5166025}"/>
                </a:ext>
              </a:extLst>
            </p:cNvPr>
            <p:cNvSpPr/>
            <p:nvPr/>
          </p:nvSpPr>
          <p:spPr>
            <a:xfrm>
              <a:off x="7352167" y="2135486"/>
              <a:ext cx="1461634" cy="86396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CBCDC4DD-F534-874C-A866-E0131AB27DC7}"/>
              </a:ext>
            </a:extLst>
          </p:cNvPr>
          <p:cNvSpPr txBox="1"/>
          <p:nvPr/>
        </p:nvSpPr>
        <p:spPr>
          <a:xfrm>
            <a:off x="1587618" y="1180984"/>
            <a:ext cx="602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Task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386E499-B66B-F948-848E-7278BD2CD49B}"/>
              </a:ext>
            </a:extLst>
          </p:cNvPr>
          <p:cNvSpPr/>
          <p:nvPr/>
        </p:nvSpPr>
        <p:spPr>
          <a:xfrm>
            <a:off x="2127955" y="1207396"/>
            <a:ext cx="1461634" cy="86396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A73DAC2-F645-3641-B5D0-C1DFAD60A7B1}"/>
              </a:ext>
            </a:extLst>
          </p:cNvPr>
          <p:cNvSpPr/>
          <p:nvPr/>
        </p:nvSpPr>
        <p:spPr>
          <a:xfrm>
            <a:off x="2127992" y="2148936"/>
            <a:ext cx="1461634" cy="86396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11669FA-CCD4-094F-B828-C1FCC0275126}"/>
              </a:ext>
            </a:extLst>
          </p:cNvPr>
          <p:cNvSpPr txBox="1"/>
          <p:nvPr/>
        </p:nvSpPr>
        <p:spPr>
          <a:xfrm>
            <a:off x="2072005" y="4006224"/>
            <a:ext cx="602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Task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0F419D3-25D9-9C45-9CB0-F543064D01DA}"/>
              </a:ext>
            </a:extLst>
          </p:cNvPr>
          <p:cNvSpPr/>
          <p:nvPr/>
        </p:nvSpPr>
        <p:spPr>
          <a:xfrm>
            <a:off x="2141789" y="3108417"/>
            <a:ext cx="1461634" cy="86396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3092A51-3FF3-B049-827B-EBF800DDA0C4}"/>
              </a:ext>
            </a:extLst>
          </p:cNvPr>
          <p:cNvGrpSpPr/>
          <p:nvPr/>
        </p:nvGrpSpPr>
        <p:grpSpPr>
          <a:xfrm>
            <a:off x="313272" y="1352855"/>
            <a:ext cx="1526368" cy="1132404"/>
            <a:chOff x="7287433" y="1867048"/>
            <a:chExt cx="1526368" cy="1132404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72C5601-39C4-D340-A581-4E5FD7817F13}"/>
                </a:ext>
              </a:extLst>
            </p:cNvPr>
            <p:cNvSpPr txBox="1"/>
            <p:nvPr/>
          </p:nvSpPr>
          <p:spPr>
            <a:xfrm>
              <a:off x="7287433" y="1867048"/>
              <a:ext cx="6027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Task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E651D45-6EF9-CF4B-A74D-49FFFCDA48B1}"/>
                </a:ext>
              </a:extLst>
            </p:cNvPr>
            <p:cNvSpPr/>
            <p:nvPr/>
          </p:nvSpPr>
          <p:spPr>
            <a:xfrm>
              <a:off x="7352167" y="2135486"/>
              <a:ext cx="1461634" cy="86396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3B221DAE-11CE-BD43-8622-E5BAD2837C0B}"/>
              </a:ext>
            </a:extLst>
          </p:cNvPr>
          <p:cNvSpPr txBox="1"/>
          <p:nvPr/>
        </p:nvSpPr>
        <p:spPr>
          <a:xfrm>
            <a:off x="297713" y="3554052"/>
            <a:ext cx="602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Task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F101D92-803D-A049-AF6D-3F1E91364407}"/>
              </a:ext>
            </a:extLst>
          </p:cNvPr>
          <p:cNvSpPr/>
          <p:nvPr/>
        </p:nvSpPr>
        <p:spPr>
          <a:xfrm>
            <a:off x="362447" y="2648569"/>
            <a:ext cx="1461634" cy="86396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AA04D02-F3F6-5E44-BC9E-E3EEAB6B7A5E}"/>
              </a:ext>
            </a:extLst>
          </p:cNvPr>
          <p:cNvSpPr/>
          <p:nvPr/>
        </p:nvSpPr>
        <p:spPr bwMode="auto">
          <a:xfrm>
            <a:off x="4060654" y="3158694"/>
            <a:ext cx="1159511" cy="1947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" panose="020B0503050000000000" pitchFamily="34" charset="77"/>
              </a:rPr>
              <a:t>Step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670D9B5-4132-C043-A619-554C4D0D6393}"/>
              </a:ext>
            </a:extLst>
          </p:cNvPr>
          <p:cNvSpPr/>
          <p:nvPr/>
        </p:nvSpPr>
        <p:spPr bwMode="auto">
          <a:xfrm>
            <a:off x="4060654" y="3408610"/>
            <a:ext cx="1159511" cy="1947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" panose="020B0503050000000000" pitchFamily="34" charset="77"/>
              </a:rPr>
              <a:t>Step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095120E-32BF-0B4F-A0B6-F20E23D1F99A}"/>
              </a:ext>
            </a:extLst>
          </p:cNvPr>
          <p:cNvSpPr/>
          <p:nvPr/>
        </p:nvSpPr>
        <p:spPr bwMode="auto">
          <a:xfrm>
            <a:off x="4060654" y="3653351"/>
            <a:ext cx="1159511" cy="1947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" panose="020B0503050000000000" pitchFamily="34" charset="77"/>
              </a:rPr>
              <a:t>Step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FBB1DD9-933C-134C-BA5E-995055643A19}"/>
              </a:ext>
            </a:extLst>
          </p:cNvPr>
          <p:cNvSpPr/>
          <p:nvPr/>
        </p:nvSpPr>
        <p:spPr bwMode="auto">
          <a:xfrm>
            <a:off x="5771186" y="3148982"/>
            <a:ext cx="1159511" cy="1947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" panose="020B0503050000000000" pitchFamily="34" charset="77"/>
              </a:rPr>
              <a:t>Step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B3AD5D9-C647-024C-BFC0-E342A0EF35E1}"/>
              </a:ext>
            </a:extLst>
          </p:cNvPr>
          <p:cNvSpPr/>
          <p:nvPr/>
        </p:nvSpPr>
        <p:spPr bwMode="auto">
          <a:xfrm>
            <a:off x="5771186" y="3398898"/>
            <a:ext cx="1159511" cy="1947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" panose="020B0503050000000000" pitchFamily="34" charset="77"/>
              </a:rPr>
              <a:t>Step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39F4104-3B06-4F4A-A9ED-2B4A4EAF2D0E}"/>
              </a:ext>
            </a:extLst>
          </p:cNvPr>
          <p:cNvSpPr/>
          <p:nvPr/>
        </p:nvSpPr>
        <p:spPr bwMode="auto">
          <a:xfrm>
            <a:off x="5771186" y="3643639"/>
            <a:ext cx="1159511" cy="1947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" panose="020B0503050000000000" pitchFamily="34" charset="77"/>
              </a:rPr>
              <a:t>Step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B7DD119-07AA-234C-972D-156BF293DF47}"/>
              </a:ext>
            </a:extLst>
          </p:cNvPr>
          <p:cNvSpPr/>
          <p:nvPr/>
        </p:nvSpPr>
        <p:spPr bwMode="auto">
          <a:xfrm>
            <a:off x="7479068" y="3148982"/>
            <a:ext cx="1159511" cy="1947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" panose="020B0503050000000000" pitchFamily="34" charset="77"/>
              </a:rPr>
              <a:t>Step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5C98E67-7F28-BC4B-B3FB-B908D65A1561}"/>
              </a:ext>
            </a:extLst>
          </p:cNvPr>
          <p:cNvSpPr/>
          <p:nvPr/>
        </p:nvSpPr>
        <p:spPr bwMode="auto">
          <a:xfrm>
            <a:off x="7479068" y="3398898"/>
            <a:ext cx="1159511" cy="1947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" panose="020B0503050000000000" pitchFamily="34" charset="77"/>
              </a:rPr>
              <a:t>Step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A6B54FA-1808-044F-AC7B-6F832AA9C6C7}"/>
              </a:ext>
            </a:extLst>
          </p:cNvPr>
          <p:cNvSpPr/>
          <p:nvPr/>
        </p:nvSpPr>
        <p:spPr bwMode="auto">
          <a:xfrm>
            <a:off x="7479068" y="3643639"/>
            <a:ext cx="1159511" cy="1947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" panose="020B0503050000000000" pitchFamily="34" charset="77"/>
              </a:rPr>
              <a:t>Step</a:t>
            </a:r>
          </a:p>
        </p:txBody>
      </p:sp>
    </p:spTree>
    <p:extLst>
      <p:ext uri="{BB962C8B-B14F-4D97-AF65-F5344CB8AC3E}">
        <p14:creationId xmlns:p14="http://schemas.microsoft.com/office/powerpoint/2010/main" val="742113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FB43-BA42-214A-A302-9CDB612C1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75530"/>
            <a:ext cx="6086579" cy="401718"/>
          </a:xfrm>
        </p:spPr>
        <p:txBody>
          <a:bodyPr/>
          <a:lstStyle/>
          <a:p>
            <a:r>
              <a:rPr lang="en-US" dirty="0"/>
              <a:t>Tekton -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6B4E2-EC17-AA47-A45B-D4BBA61D3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000000000" pitchFamily="34" charset="77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3BE162-0185-2940-8B83-64AC92E8A057}"/>
              </a:ext>
            </a:extLst>
          </p:cNvPr>
          <p:cNvSpPr/>
          <p:nvPr/>
        </p:nvSpPr>
        <p:spPr bwMode="auto">
          <a:xfrm>
            <a:off x="3061029" y="3736190"/>
            <a:ext cx="3117284" cy="1203906"/>
          </a:xfrm>
          <a:prstGeom prst="rect">
            <a:avLst/>
          </a:prstGeom>
          <a:noFill/>
          <a:ln w="34925">
            <a:solidFill>
              <a:srgbClr val="7030A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A5EBBB-6D4C-4444-ADCB-C8A6692AF877}"/>
              </a:ext>
            </a:extLst>
          </p:cNvPr>
          <p:cNvSpPr/>
          <p:nvPr/>
        </p:nvSpPr>
        <p:spPr bwMode="auto">
          <a:xfrm>
            <a:off x="7076184" y="367975"/>
            <a:ext cx="1638326" cy="723997"/>
          </a:xfrm>
          <a:prstGeom prst="rect">
            <a:avLst/>
          </a:prstGeom>
          <a:solidFill>
            <a:srgbClr val="BEBEBE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F7514B-4FD9-5A49-AF17-DCF10FC195F0}"/>
              </a:ext>
            </a:extLst>
          </p:cNvPr>
          <p:cNvSpPr/>
          <p:nvPr/>
        </p:nvSpPr>
        <p:spPr bwMode="auto">
          <a:xfrm>
            <a:off x="7101246" y="1439894"/>
            <a:ext cx="1627910" cy="723998"/>
          </a:xfrm>
          <a:prstGeom prst="rect">
            <a:avLst/>
          </a:prstGeom>
          <a:solidFill>
            <a:srgbClr val="BEBEBE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360212-4B88-F744-B5CE-97EA5107D5A7}"/>
              </a:ext>
            </a:extLst>
          </p:cNvPr>
          <p:cNvSpPr/>
          <p:nvPr/>
        </p:nvSpPr>
        <p:spPr bwMode="auto">
          <a:xfrm>
            <a:off x="7076182" y="2525543"/>
            <a:ext cx="1638327" cy="766829"/>
          </a:xfrm>
          <a:prstGeom prst="rect">
            <a:avLst/>
          </a:prstGeom>
          <a:solidFill>
            <a:srgbClr val="BEBEBE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3622EF-9DF7-AD42-B8CC-9D620F04575B}"/>
              </a:ext>
            </a:extLst>
          </p:cNvPr>
          <p:cNvSpPr/>
          <p:nvPr/>
        </p:nvSpPr>
        <p:spPr bwMode="auto">
          <a:xfrm>
            <a:off x="7076182" y="4188979"/>
            <a:ext cx="1638328" cy="72399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2A7E6-7C4C-BE4D-B51F-E1AE1F8CFE33}"/>
              </a:ext>
            </a:extLst>
          </p:cNvPr>
          <p:cNvSpPr txBox="1"/>
          <p:nvPr/>
        </p:nvSpPr>
        <p:spPr>
          <a:xfrm>
            <a:off x="5722954" y="626479"/>
            <a:ext cx="1386918" cy="285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GIT IMAGE REPO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AAEBBE-6E86-CE4C-9D2A-67AD46CDB943}"/>
              </a:ext>
            </a:extLst>
          </p:cNvPr>
          <p:cNvSpPr txBox="1"/>
          <p:nvPr/>
        </p:nvSpPr>
        <p:spPr>
          <a:xfrm>
            <a:off x="6036089" y="1696437"/>
            <a:ext cx="1026243" cy="285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EXECUTION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21E920-056A-B14D-963A-B75137D35853}"/>
              </a:ext>
            </a:extLst>
          </p:cNvPr>
          <p:cNvSpPr txBox="1"/>
          <p:nvPr/>
        </p:nvSpPr>
        <p:spPr>
          <a:xfrm>
            <a:off x="6178313" y="2787586"/>
            <a:ext cx="962123" cy="285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SEQUENCE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A115EE-5412-9D46-8347-AE15CEA299F2}"/>
              </a:ext>
            </a:extLst>
          </p:cNvPr>
          <p:cNvSpPr txBox="1"/>
          <p:nvPr/>
        </p:nvSpPr>
        <p:spPr>
          <a:xfrm>
            <a:off x="6650087" y="3878735"/>
            <a:ext cx="521297" cy="285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REG.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230F29-D117-C445-9CDD-39992241A0C8}"/>
              </a:ext>
            </a:extLst>
          </p:cNvPr>
          <p:cNvSpPr/>
          <p:nvPr/>
        </p:nvSpPr>
        <p:spPr bwMode="auto">
          <a:xfrm>
            <a:off x="7171384" y="4051526"/>
            <a:ext cx="1638328" cy="72399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C89845-34B4-B644-A99C-F2A5C34A9977}"/>
              </a:ext>
            </a:extLst>
          </p:cNvPr>
          <p:cNvSpPr/>
          <p:nvPr/>
        </p:nvSpPr>
        <p:spPr bwMode="auto">
          <a:xfrm>
            <a:off x="7266588" y="3897149"/>
            <a:ext cx="1638327" cy="766830"/>
          </a:xfrm>
          <a:prstGeom prst="rect">
            <a:avLst/>
          </a:prstGeom>
          <a:solidFill>
            <a:srgbClr val="BEBEBE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6A37F1-22F1-C744-8AC4-A9634DE1438F}"/>
              </a:ext>
            </a:extLst>
          </p:cNvPr>
          <p:cNvSpPr/>
          <p:nvPr/>
        </p:nvSpPr>
        <p:spPr bwMode="auto">
          <a:xfrm>
            <a:off x="3280715" y="4073999"/>
            <a:ext cx="1122219" cy="551772"/>
          </a:xfrm>
          <a:prstGeom prst="rect">
            <a:avLst/>
          </a:prstGeom>
          <a:solidFill>
            <a:srgbClr val="BEBEBE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TEKTON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A21DBC-2BDD-EC45-ACDF-D161FBFE1F8C}"/>
              </a:ext>
            </a:extLst>
          </p:cNvPr>
          <p:cNvSpPr/>
          <p:nvPr/>
        </p:nvSpPr>
        <p:spPr bwMode="auto">
          <a:xfrm>
            <a:off x="4797918" y="3844232"/>
            <a:ext cx="992344" cy="551773"/>
          </a:xfrm>
          <a:prstGeom prst="rect">
            <a:avLst/>
          </a:prstGeom>
          <a:solidFill>
            <a:srgbClr val="BEBEBE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NAMESPACE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5A5DAF-BB50-7142-ADAF-A352097DC7D9}"/>
              </a:ext>
            </a:extLst>
          </p:cNvPr>
          <p:cNvSpPr/>
          <p:nvPr/>
        </p:nvSpPr>
        <p:spPr bwMode="auto">
          <a:xfrm>
            <a:off x="4662953" y="4081851"/>
            <a:ext cx="992344" cy="551773"/>
          </a:xfrm>
          <a:prstGeom prst="rect">
            <a:avLst/>
          </a:prstGeom>
          <a:solidFill>
            <a:srgbClr val="BEBEBE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B58FA6-8B9B-E346-8DA9-CD0866A1530B}"/>
              </a:ext>
            </a:extLst>
          </p:cNvPr>
          <p:cNvSpPr txBox="1"/>
          <p:nvPr/>
        </p:nvSpPr>
        <p:spPr>
          <a:xfrm>
            <a:off x="5366476" y="3369820"/>
            <a:ext cx="494046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K8s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D14D65-A133-9040-ADE5-5227187C65BF}"/>
              </a:ext>
            </a:extLst>
          </p:cNvPr>
          <p:cNvCxnSpPr>
            <a:cxnSpLocks/>
          </p:cNvCxnSpPr>
          <p:nvPr/>
        </p:nvCxnSpPr>
        <p:spPr bwMode="auto">
          <a:xfrm>
            <a:off x="7879699" y="3333982"/>
            <a:ext cx="0" cy="563167"/>
          </a:xfrm>
          <a:prstGeom prst="straightConnector1">
            <a:avLst/>
          </a:prstGeom>
          <a:ln w="31750">
            <a:solidFill>
              <a:srgbClr val="7030A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B47B50-47C7-4148-A543-BB09F4305375}"/>
              </a:ext>
            </a:extLst>
          </p:cNvPr>
          <p:cNvCxnSpPr/>
          <p:nvPr/>
        </p:nvCxnSpPr>
        <p:spPr bwMode="auto">
          <a:xfrm>
            <a:off x="7893603" y="2208174"/>
            <a:ext cx="0" cy="311529"/>
          </a:xfrm>
          <a:prstGeom prst="straightConnector1">
            <a:avLst/>
          </a:prstGeom>
          <a:ln w="31750">
            <a:solidFill>
              <a:srgbClr val="7030A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65E3317-1C80-384C-A004-95CB8F28616E}"/>
              </a:ext>
            </a:extLst>
          </p:cNvPr>
          <p:cNvCxnSpPr>
            <a:cxnSpLocks/>
          </p:cNvCxnSpPr>
          <p:nvPr/>
        </p:nvCxnSpPr>
        <p:spPr bwMode="auto">
          <a:xfrm flipV="1">
            <a:off x="7869257" y="1082138"/>
            <a:ext cx="8696" cy="381320"/>
          </a:xfrm>
          <a:prstGeom prst="straightConnector1">
            <a:avLst/>
          </a:prstGeom>
          <a:ln w="31750">
            <a:solidFill>
              <a:srgbClr val="7030A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AAFAEF-AA05-EB4C-9CBF-04D86692AA98}"/>
              </a:ext>
            </a:extLst>
          </p:cNvPr>
          <p:cNvCxnSpPr>
            <a:cxnSpLocks/>
            <a:endCxn id="5" idx="3"/>
          </p:cNvCxnSpPr>
          <p:nvPr/>
        </p:nvCxnSpPr>
        <p:spPr bwMode="auto">
          <a:xfrm flipH="1">
            <a:off x="6178313" y="4330496"/>
            <a:ext cx="893618" cy="7647"/>
          </a:xfrm>
          <a:prstGeom prst="straightConnector1">
            <a:avLst/>
          </a:prstGeom>
          <a:ln w="31750">
            <a:solidFill>
              <a:srgbClr val="7030A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5DDE6F0-3497-B54B-AA7D-E82CA24C0934}"/>
              </a:ext>
            </a:extLst>
          </p:cNvPr>
          <p:cNvSpPr/>
          <p:nvPr/>
        </p:nvSpPr>
        <p:spPr bwMode="auto">
          <a:xfrm>
            <a:off x="459725" y="883720"/>
            <a:ext cx="2003446" cy="1230677"/>
          </a:xfrm>
          <a:prstGeom prst="rect">
            <a:avLst/>
          </a:prstGeom>
          <a:solidFill>
            <a:srgbClr val="BEBEBE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371966" marR="0" lvl="4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	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BBD892-1E04-A547-92EA-D17911D91DE6}"/>
              </a:ext>
            </a:extLst>
          </p:cNvPr>
          <p:cNvSpPr/>
          <p:nvPr/>
        </p:nvSpPr>
        <p:spPr bwMode="auto">
          <a:xfrm>
            <a:off x="451651" y="2420550"/>
            <a:ext cx="2003445" cy="1230678"/>
          </a:xfrm>
          <a:prstGeom prst="rect">
            <a:avLst/>
          </a:prstGeom>
          <a:solidFill>
            <a:srgbClr val="BEBEBE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862020A-2B1C-B441-8331-0396C17FA123}"/>
              </a:ext>
            </a:extLst>
          </p:cNvPr>
          <p:cNvSpPr/>
          <p:nvPr/>
        </p:nvSpPr>
        <p:spPr bwMode="auto">
          <a:xfrm>
            <a:off x="680900" y="1091972"/>
            <a:ext cx="385900" cy="241845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7F13A3-D0B4-9747-B835-048FE42C202F}"/>
              </a:ext>
            </a:extLst>
          </p:cNvPr>
          <p:cNvSpPr/>
          <p:nvPr/>
        </p:nvSpPr>
        <p:spPr bwMode="auto">
          <a:xfrm>
            <a:off x="1228272" y="1091972"/>
            <a:ext cx="385900" cy="241845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28A04D6-2598-F040-B09C-13F76E334DBB}"/>
              </a:ext>
            </a:extLst>
          </p:cNvPr>
          <p:cNvSpPr/>
          <p:nvPr/>
        </p:nvSpPr>
        <p:spPr bwMode="auto">
          <a:xfrm>
            <a:off x="1763533" y="1091972"/>
            <a:ext cx="385900" cy="225418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D9883BF-4441-B041-86C2-62017E9EB162}"/>
              </a:ext>
            </a:extLst>
          </p:cNvPr>
          <p:cNvSpPr/>
          <p:nvPr/>
        </p:nvSpPr>
        <p:spPr bwMode="auto">
          <a:xfrm>
            <a:off x="680900" y="1411494"/>
            <a:ext cx="385900" cy="241845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169A4A6-8E4A-2C4B-B3AC-D039C7AF0234}"/>
              </a:ext>
            </a:extLst>
          </p:cNvPr>
          <p:cNvSpPr/>
          <p:nvPr/>
        </p:nvSpPr>
        <p:spPr bwMode="auto">
          <a:xfrm>
            <a:off x="680900" y="1744574"/>
            <a:ext cx="385900" cy="241845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0288445-E9B1-7844-83CE-9DE7877EB1D2}"/>
              </a:ext>
            </a:extLst>
          </p:cNvPr>
          <p:cNvSpPr/>
          <p:nvPr/>
        </p:nvSpPr>
        <p:spPr bwMode="auto">
          <a:xfrm>
            <a:off x="1228272" y="2480056"/>
            <a:ext cx="385900" cy="241845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B09D8D-86A6-9149-86F4-2D2B93C8670D}"/>
              </a:ext>
            </a:extLst>
          </p:cNvPr>
          <p:cNvSpPr/>
          <p:nvPr/>
        </p:nvSpPr>
        <p:spPr bwMode="auto">
          <a:xfrm>
            <a:off x="680899" y="2503147"/>
            <a:ext cx="374189" cy="180825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CFCECD-9026-CF4D-8C19-FCF5E4D50C9C}"/>
              </a:ext>
            </a:extLst>
          </p:cNvPr>
          <p:cNvSpPr/>
          <p:nvPr/>
        </p:nvSpPr>
        <p:spPr bwMode="auto">
          <a:xfrm>
            <a:off x="1784516" y="2480055"/>
            <a:ext cx="385900" cy="241845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4485B26-4E6C-6C41-BC5D-062639D68966}"/>
              </a:ext>
            </a:extLst>
          </p:cNvPr>
          <p:cNvSpPr/>
          <p:nvPr/>
        </p:nvSpPr>
        <p:spPr bwMode="auto">
          <a:xfrm>
            <a:off x="680900" y="2809300"/>
            <a:ext cx="385900" cy="241845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65F120-8282-8A49-B50A-A06A80C38657}"/>
              </a:ext>
            </a:extLst>
          </p:cNvPr>
          <p:cNvSpPr/>
          <p:nvPr/>
        </p:nvSpPr>
        <p:spPr bwMode="auto">
          <a:xfrm>
            <a:off x="680900" y="3170189"/>
            <a:ext cx="385900" cy="241845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A9BE8F4-D20F-3241-8BD0-64B6E21F8D34}"/>
              </a:ext>
            </a:extLst>
          </p:cNvPr>
          <p:cNvSpPr/>
          <p:nvPr/>
        </p:nvSpPr>
        <p:spPr bwMode="auto">
          <a:xfrm>
            <a:off x="928061" y="4349885"/>
            <a:ext cx="1050624" cy="375287"/>
          </a:xfrm>
          <a:prstGeom prst="rect">
            <a:avLst/>
          </a:prstGeom>
          <a:solidFill>
            <a:srgbClr val="BEBEBE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WEBHOOK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DF27B4-1E73-F141-B039-29241051BC25}"/>
              </a:ext>
            </a:extLst>
          </p:cNvPr>
          <p:cNvSpPr txBox="1"/>
          <p:nvPr/>
        </p:nvSpPr>
        <p:spPr>
          <a:xfrm>
            <a:off x="1301426" y="1612456"/>
            <a:ext cx="625492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APP1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964FAE8-D925-284E-936A-7208E288563C}"/>
              </a:ext>
            </a:extLst>
          </p:cNvPr>
          <p:cNvSpPr txBox="1"/>
          <p:nvPr/>
        </p:nvSpPr>
        <p:spPr>
          <a:xfrm>
            <a:off x="1296049" y="3019438"/>
            <a:ext cx="625492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APP2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2B4972-A1C1-CD4B-97A6-B0A2F848D24B}"/>
              </a:ext>
            </a:extLst>
          </p:cNvPr>
          <p:cNvSpPr txBox="1"/>
          <p:nvPr/>
        </p:nvSpPr>
        <p:spPr>
          <a:xfrm>
            <a:off x="846476" y="571634"/>
            <a:ext cx="121379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DEVELOPER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42831F5-3888-3545-A523-4134441BE142}"/>
              </a:ext>
            </a:extLst>
          </p:cNvPr>
          <p:cNvSpPr txBox="1"/>
          <p:nvPr/>
        </p:nvSpPr>
        <p:spPr>
          <a:xfrm>
            <a:off x="7590433" y="4187860"/>
            <a:ext cx="649537" cy="285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TASKS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C8A795D-0A43-9646-92A4-995D3521568E}"/>
              </a:ext>
            </a:extLst>
          </p:cNvPr>
          <p:cNvSpPr txBox="1"/>
          <p:nvPr/>
        </p:nvSpPr>
        <p:spPr>
          <a:xfrm>
            <a:off x="2812473" y="1163782"/>
            <a:ext cx="865390" cy="489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PIPELINE YAML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D87E9AC-0B3A-C444-BF5E-D587EF8EEDCC}"/>
              </a:ext>
            </a:extLst>
          </p:cNvPr>
          <p:cNvCxnSpPr>
            <a:stCxn id="57" idx="1"/>
          </p:cNvCxnSpPr>
          <p:nvPr/>
        </p:nvCxnSpPr>
        <p:spPr bwMode="auto">
          <a:xfrm flipH="1" flipV="1">
            <a:off x="2455096" y="1407310"/>
            <a:ext cx="357377" cy="1251"/>
          </a:xfrm>
          <a:prstGeom prst="straightConnector1">
            <a:avLst/>
          </a:prstGeom>
          <a:ln w="31750">
            <a:solidFill>
              <a:srgbClr val="7030A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69A7614-BEE9-F14F-800A-4D95C7367A81}"/>
              </a:ext>
            </a:extLst>
          </p:cNvPr>
          <p:cNvSpPr txBox="1"/>
          <p:nvPr/>
        </p:nvSpPr>
        <p:spPr>
          <a:xfrm>
            <a:off x="728871" y="1105208"/>
            <a:ext cx="272832" cy="285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DCBB8A-13CF-0647-A1EB-B841563B25DB}"/>
              </a:ext>
            </a:extLst>
          </p:cNvPr>
          <p:cNvSpPr txBox="1"/>
          <p:nvPr/>
        </p:nvSpPr>
        <p:spPr>
          <a:xfrm>
            <a:off x="1282874" y="1091035"/>
            <a:ext cx="272832" cy="285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B347B79-1849-7A4C-B154-9DED6AEDF6CF}"/>
              </a:ext>
            </a:extLst>
          </p:cNvPr>
          <p:cNvSpPr txBox="1"/>
          <p:nvPr/>
        </p:nvSpPr>
        <p:spPr>
          <a:xfrm>
            <a:off x="1863719" y="1063562"/>
            <a:ext cx="272832" cy="285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D7F92CC-5B26-5D4B-9941-1C154A3D4ECD}"/>
              </a:ext>
            </a:extLst>
          </p:cNvPr>
          <p:cNvSpPr txBox="1"/>
          <p:nvPr/>
        </p:nvSpPr>
        <p:spPr>
          <a:xfrm>
            <a:off x="758071" y="1711524"/>
            <a:ext cx="274434" cy="285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671DE0-A703-8440-B252-A4C1AF217B1B}"/>
              </a:ext>
            </a:extLst>
          </p:cNvPr>
          <p:cNvSpPr txBox="1"/>
          <p:nvPr/>
        </p:nvSpPr>
        <p:spPr>
          <a:xfrm>
            <a:off x="756313" y="1368068"/>
            <a:ext cx="274434" cy="285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C9F7FE1-875B-5F40-9B58-C20786E20AAD}"/>
              </a:ext>
            </a:extLst>
          </p:cNvPr>
          <p:cNvSpPr txBox="1"/>
          <p:nvPr/>
        </p:nvSpPr>
        <p:spPr>
          <a:xfrm>
            <a:off x="2502666" y="674685"/>
            <a:ext cx="873957" cy="285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GIT PUSH	</a:t>
            </a:r>
          </a:p>
        </p:txBody>
      </p:sp>
      <p:sp>
        <p:nvSpPr>
          <p:cNvPr id="67" name="Curved Left Arrow 66">
            <a:extLst>
              <a:ext uri="{FF2B5EF4-FFF2-40B4-BE49-F238E27FC236}">
                <a16:creationId xmlns:a16="http://schemas.microsoft.com/office/drawing/2014/main" id="{979D70E8-FCA2-1A46-ABD3-96D51C3CBD34}"/>
              </a:ext>
            </a:extLst>
          </p:cNvPr>
          <p:cNvSpPr/>
          <p:nvPr/>
        </p:nvSpPr>
        <p:spPr bwMode="auto">
          <a:xfrm>
            <a:off x="2502666" y="1846175"/>
            <a:ext cx="309807" cy="361999"/>
          </a:xfrm>
          <a:prstGeom prst="curvedLeftArrow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04B5C6B-5C47-B846-A69A-E08EEE9CD052}"/>
              </a:ext>
            </a:extLst>
          </p:cNvPr>
          <p:cNvCxnSpPr>
            <a:cxnSpLocks/>
            <a:stCxn id="40" idx="2"/>
            <a:endCxn id="52" idx="0"/>
          </p:cNvCxnSpPr>
          <p:nvPr/>
        </p:nvCxnSpPr>
        <p:spPr bwMode="auto">
          <a:xfrm flipH="1">
            <a:off x="1453373" y="3651228"/>
            <a:ext cx="1" cy="698657"/>
          </a:xfrm>
          <a:prstGeom prst="straightConnector1">
            <a:avLst/>
          </a:prstGeom>
          <a:ln w="31750">
            <a:solidFill>
              <a:srgbClr val="7030A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680C29F-FD9F-EC40-828A-4F40F7CDE83D}"/>
              </a:ext>
            </a:extLst>
          </p:cNvPr>
          <p:cNvCxnSpPr>
            <a:stCxn id="52" idx="3"/>
          </p:cNvCxnSpPr>
          <p:nvPr/>
        </p:nvCxnSpPr>
        <p:spPr bwMode="auto">
          <a:xfrm flipV="1">
            <a:off x="1978685" y="4537528"/>
            <a:ext cx="1082344" cy="1"/>
          </a:xfrm>
          <a:prstGeom prst="straightConnector1">
            <a:avLst/>
          </a:prstGeom>
          <a:ln w="34925">
            <a:solidFill>
              <a:srgbClr val="7030A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16B9388-9BCA-F54A-890E-CFFE3AD85A3F}"/>
              </a:ext>
            </a:extLst>
          </p:cNvPr>
          <p:cNvSpPr txBox="1"/>
          <p:nvPr/>
        </p:nvSpPr>
        <p:spPr>
          <a:xfrm>
            <a:off x="7523247" y="502400"/>
            <a:ext cx="957035" cy="50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PIPELINE RESOURCE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9E88B7D-711A-AA45-AA42-676D218B781E}"/>
              </a:ext>
            </a:extLst>
          </p:cNvPr>
          <p:cNvSpPr txBox="1"/>
          <p:nvPr/>
        </p:nvSpPr>
        <p:spPr>
          <a:xfrm>
            <a:off x="7574016" y="1536069"/>
            <a:ext cx="857927" cy="567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PIPELINE</a:t>
            </a:r>
          </a:p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RUN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4C9390-3B38-B046-858B-2C73B2043C4A}"/>
              </a:ext>
            </a:extLst>
          </p:cNvPr>
          <p:cNvSpPr txBox="1"/>
          <p:nvPr/>
        </p:nvSpPr>
        <p:spPr>
          <a:xfrm>
            <a:off x="7392878" y="2783745"/>
            <a:ext cx="857927" cy="285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PIPELINE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3FF6DC3-02A5-4B46-A6C8-E50C625FB5E1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 bwMode="auto">
          <a:xfrm>
            <a:off x="4402934" y="4349885"/>
            <a:ext cx="260019" cy="7853"/>
          </a:xfrm>
          <a:prstGeom prst="straightConnector1">
            <a:avLst/>
          </a:prstGeom>
          <a:ln w="34925">
            <a:solidFill>
              <a:srgbClr val="7030A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664E7F7-2A7B-F648-BBED-9ACDBB1C8097}"/>
              </a:ext>
            </a:extLst>
          </p:cNvPr>
          <p:cNvCxnSpPr>
            <a:stCxn id="5" idx="0"/>
          </p:cNvCxnSpPr>
          <p:nvPr/>
        </p:nvCxnSpPr>
        <p:spPr bwMode="auto">
          <a:xfrm flipV="1">
            <a:off x="4619671" y="3168196"/>
            <a:ext cx="0" cy="56799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E7B5915C-E965-C643-BB64-9024E2D3A577}"/>
              </a:ext>
            </a:extLst>
          </p:cNvPr>
          <p:cNvSpPr/>
          <p:nvPr/>
        </p:nvSpPr>
        <p:spPr bwMode="auto">
          <a:xfrm>
            <a:off x="4797918" y="4280564"/>
            <a:ext cx="175864" cy="19256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53F8285-5B24-B34F-8454-BE0029B0C44C}"/>
              </a:ext>
            </a:extLst>
          </p:cNvPr>
          <p:cNvSpPr/>
          <p:nvPr/>
        </p:nvSpPr>
        <p:spPr bwMode="auto">
          <a:xfrm>
            <a:off x="5093113" y="4299721"/>
            <a:ext cx="175864" cy="19256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3676D5D-27CC-464C-99A8-8CDE00FE1E09}"/>
              </a:ext>
            </a:extLst>
          </p:cNvPr>
          <p:cNvSpPr/>
          <p:nvPr/>
        </p:nvSpPr>
        <p:spPr bwMode="auto">
          <a:xfrm>
            <a:off x="5368766" y="4305034"/>
            <a:ext cx="175864" cy="19256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000000000" pitchFamily="34" charset="77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5C7CE12-433C-EF4C-B059-C7B629E7200F}"/>
              </a:ext>
            </a:extLst>
          </p:cNvPr>
          <p:cNvSpPr/>
          <p:nvPr/>
        </p:nvSpPr>
        <p:spPr bwMode="auto">
          <a:xfrm>
            <a:off x="4229932" y="2699197"/>
            <a:ext cx="866042" cy="484224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K8s Image Registry</a:t>
            </a:r>
          </a:p>
        </p:txBody>
      </p:sp>
    </p:spTree>
    <p:extLst>
      <p:ext uri="{BB962C8B-B14F-4D97-AF65-F5344CB8AC3E}">
        <p14:creationId xmlns:p14="http://schemas.microsoft.com/office/powerpoint/2010/main" val="203621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60" grpId="0"/>
      <p:bldP spid="61" grpId="0"/>
      <p:bldP spid="62" grpId="0"/>
      <p:bldP spid="63" grpId="0"/>
      <p:bldP spid="64" grpId="0"/>
      <p:bldP spid="65" grpId="0"/>
      <p:bldP spid="67" grpId="0" animBg="1"/>
      <p:bldP spid="78" grpId="0"/>
      <p:bldP spid="79" grpId="0"/>
      <p:bldP spid="80" grpId="0"/>
      <p:bldP spid="88" grpId="0" animBg="1"/>
      <p:bldP spid="89" grpId="0" animBg="1"/>
      <p:bldP spid="90" grpId="0" animBg="1"/>
      <p:bldP spid="9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8961-CE7A-E443-9FBB-C594D841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75530"/>
            <a:ext cx="5830271" cy="393633"/>
          </a:xfrm>
        </p:spPr>
        <p:txBody>
          <a:bodyPr/>
          <a:lstStyle/>
          <a:p>
            <a:r>
              <a:rPr lang="en-US" dirty="0"/>
              <a:t>Tekton Features: Dashboard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4C827F3-19E3-DA43-B420-DD88D074100D}"/>
              </a:ext>
            </a:extLst>
          </p:cNvPr>
          <p:cNvSpPr txBox="1">
            <a:spLocks/>
          </p:cNvSpPr>
          <p:nvPr/>
        </p:nvSpPr>
        <p:spPr>
          <a:xfrm>
            <a:off x="6158345" y="175530"/>
            <a:ext cx="2881746" cy="3936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0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201612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434975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None/>
              <a:tabLst/>
              <a:defRPr sz="120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631825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.AppleSystemUIFont" charset="-12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/>
            <a:r>
              <a:rPr lang="en-CA" dirty="0">
                <a:hlinkClick r:id="rId2"/>
              </a:rPr>
              <a:t>https://github.com/tektoncd/dashboard</a:t>
            </a:r>
            <a:endParaRPr lang="en-US" b="1" kern="0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4D9A14-8BB9-7144-B784-533A8978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11" y="851085"/>
            <a:ext cx="7425377" cy="3441329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409A64-BD6E-8143-9E5B-3C7C1F25DC57}"/>
              </a:ext>
            </a:extLst>
          </p:cNvPr>
          <p:cNvSpPr txBox="1"/>
          <p:nvPr/>
        </p:nvSpPr>
        <p:spPr>
          <a:xfrm>
            <a:off x="210311" y="4525209"/>
            <a:ext cx="2657580" cy="278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Output from a </a:t>
            </a:r>
            <a:r>
              <a:rPr lang="en-US" sz="1000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PipelineRun</a:t>
            </a:r>
            <a:endParaRPr lang="en-US" sz="10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582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8961-CE7A-E443-9FBB-C594D841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75530"/>
            <a:ext cx="5830271" cy="393633"/>
          </a:xfrm>
        </p:spPr>
        <p:txBody>
          <a:bodyPr/>
          <a:lstStyle/>
          <a:p>
            <a:r>
              <a:rPr lang="en-US" dirty="0"/>
              <a:t>Tekton Features: CLI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4C827F3-19E3-DA43-B420-DD88D074100D}"/>
              </a:ext>
            </a:extLst>
          </p:cNvPr>
          <p:cNvSpPr txBox="1">
            <a:spLocks/>
          </p:cNvSpPr>
          <p:nvPr/>
        </p:nvSpPr>
        <p:spPr>
          <a:xfrm>
            <a:off x="6158345" y="175530"/>
            <a:ext cx="2881746" cy="3936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0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201612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434975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None/>
              <a:tabLst/>
              <a:defRPr sz="120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631825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.AppleSystemUIFont" charset="-12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/>
            <a:r>
              <a:rPr lang="en-CA" dirty="0">
                <a:hlinkClick r:id="rId2"/>
              </a:rPr>
              <a:t>https://github.com/tektoncd/cli</a:t>
            </a:r>
            <a:endParaRPr lang="en-US" b="1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011454-98E8-7944-9CF3-BC1FCCFCB500}"/>
              </a:ext>
            </a:extLst>
          </p:cNvPr>
          <p:cNvSpPr txBox="1"/>
          <p:nvPr/>
        </p:nvSpPr>
        <p:spPr>
          <a:xfrm>
            <a:off x="1958897" y="969884"/>
            <a:ext cx="5226205" cy="36471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CA" sz="1100" dirty="0">
                <a:solidFill>
                  <a:schemeClr val="bg1"/>
                </a:solidFill>
                <a:latin typeface="IBM Plex Mono Light" panose="020B0409050203000203" pitchFamily="49" charset="77"/>
              </a:rPr>
              <a:t>$ </a:t>
            </a:r>
            <a:r>
              <a:rPr lang="en-CA" sz="1100" dirty="0" err="1">
                <a:solidFill>
                  <a:schemeClr val="bg1"/>
                </a:solidFill>
                <a:latin typeface="IBM Plex Mono Light" panose="020B0409050203000203" pitchFamily="49" charset="77"/>
              </a:rPr>
              <a:t>tkn</a:t>
            </a:r>
            <a:r>
              <a:rPr lang="en-CA" sz="1100" dirty="0">
                <a:solidFill>
                  <a:schemeClr val="bg1"/>
                </a:solidFill>
                <a:latin typeface="IBM Plex Mono Light" panose="020B0409050203000203" pitchFamily="49" charset="77"/>
              </a:rPr>
              <a:t> --help</a:t>
            </a:r>
          </a:p>
          <a:p>
            <a:r>
              <a:rPr lang="en-CA" sz="1100" dirty="0">
                <a:solidFill>
                  <a:schemeClr val="bg1"/>
                </a:solidFill>
                <a:latin typeface="IBM Plex Mono Light" panose="020B0409050203000203" pitchFamily="49" charset="77"/>
              </a:rPr>
              <a:t>CLI for </a:t>
            </a:r>
            <a:r>
              <a:rPr lang="en-CA" sz="1100" dirty="0" err="1">
                <a:solidFill>
                  <a:schemeClr val="bg1"/>
                </a:solidFill>
                <a:latin typeface="IBM Plex Mono Light" panose="020B0409050203000203" pitchFamily="49" charset="77"/>
              </a:rPr>
              <a:t>tekton</a:t>
            </a:r>
            <a:r>
              <a:rPr lang="en-CA" sz="1100" dirty="0">
                <a:solidFill>
                  <a:schemeClr val="bg1"/>
                </a:solidFill>
                <a:latin typeface="IBM Plex Mono Light" panose="020B0409050203000203" pitchFamily="49" charset="77"/>
              </a:rPr>
              <a:t> pipelines</a:t>
            </a:r>
          </a:p>
          <a:p>
            <a:br>
              <a:rPr lang="en-CA" sz="1100" dirty="0">
                <a:solidFill>
                  <a:schemeClr val="bg1"/>
                </a:solidFill>
                <a:latin typeface="IBM Plex Mono Light" panose="020B0409050203000203" pitchFamily="49" charset="77"/>
              </a:rPr>
            </a:br>
            <a:endParaRPr lang="en-CA" sz="1100" dirty="0">
              <a:solidFill>
                <a:schemeClr val="bg1"/>
              </a:solidFill>
              <a:latin typeface="IBM Plex Mono Light" panose="020B0409050203000203" pitchFamily="49" charset="77"/>
            </a:endParaRPr>
          </a:p>
          <a:p>
            <a:r>
              <a:rPr lang="en-CA" sz="1100" dirty="0">
                <a:solidFill>
                  <a:schemeClr val="bg1"/>
                </a:solidFill>
                <a:latin typeface="IBM Plex Mono Light" panose="020B0409050203000203" pitchFamily="49" charset="77"/>
              </a:rPr>
              <a:t>Usage:</a:t>
            </a:r>
          </a:p>
          <a:p>
            <a:r>
              <a:rPr lang="en-CA" sz="1100" dirty="0">
                <a:solidFill>
                  <a:schemeClr val="bg1"/>
                </a:solidFill>
                <a:latin typeface="IBM Plex Mono Light" panose="020B0409050203000203" pitchFamily="49" charset="77"/>
              </a:rPr>
              <a:t>  </a:t>
            </a:r>
            <a:r>
              <a:rPr lang="en-CA" sz="1100" dirty="0" err="1">
                <a:solidFill>
                  <a:schemeClr val="bg1"/>
                </a:solidFill>
                <a:latin typeface="IBM Plex Mono Light" panose="020B0409050203000203" pitchFamily="49" charset="77"/>
              </a:rPr>
              <a:t>tkn</a:t>
            </a:r>
            <a:r>
              <a:rPr lang="en-CA" sz="1100" dirty="0">
                <a:solidFill>
                  <a:schemeClr val="bg1"/>
                </a:solidFill>
                <a:latin typeface="IBM Plex Mono Light" panose="020B0409050203000203" pitchFamily="49" charset="77"/>
              </a:rPr>
              <a:t> [command]</a:t>
            </a:r>
          </a:p>
          <a:p>
            <a:br>
              <a:rPr lang="en-CA" sz="1100" dirty="0">
                <a:solidFill>
                  <a:schemeClr val="bg1"/>
                </a:solidFill>
                <a:latin typeface="IBM Plex Mono Light" panose="020B0409050203000203" pitchFamily="49" charset="77"/>
              </a:rPr>
            </a:br>
            <a:endParaRPr lang="en-CA" sz="1100" dirty="0">
              <a:solidFill>
                <a:schemeClr val="bg1"/>
              </a:solidFill>
              <a:latin typeface="IBM Plex Mono Light" panose="020B0409050203000203" pitchFamily="49" charset="77"/>
            </a:endParaRPr>
          </a:p>
          <a:p>
            <a:r>
              <a:rPr lang="en-CA" sz="1100" dirty="0">
                <a:solidFill>
                  <a:schemeClr val="bg1"/>
                </a:solidFill>
                <a:latin typeface="IBM Plex Mono Light" panose="020B0409050203000203" pitchFamily="49" charset="77"/>
              </a:rPr>
              <a:t>Available Commands:</a:t>
            </a:r>
          </a:p>
          <a:p>
            <a:r>
              <a:rPr lang="en-CA" sz="1100" dirty="0">
                <a:solidFill>
                  <a:schemeClr val="bg1"/>
                </a:solidFill>
                <a:latin typeface="IBM Plex Mono Light" panose="020B0409050203000203" pitchFamily="49" charset="77"/>
              </a:rPr>
              <a:t>  </a:t>
            </a:r>
            <a:r>
              <a:rPr lang="en-CA" sz="1100" dirty="0" err="1">
                <a:solidFill>
                  <a:schemeClr val="bg1"/>
                </a:solidFill>
                <a:latin typeface="IBM Plex Mono Light" panose="020B0409050203000203" pitchFamily="49" charset="77"/>
              </a:rPr>
              <a:t>clustertask</a:t>
            </a:r>
            <a:r>
              <a:rPr lang="en-CA" sz="1100" dirty="0">
                <a:solidFill>
                  <a:schemeClr val="bg1"/>
                </a:solidFill>
                <a:latin typeface="IBM Plex Mono Light" panose="020B0409050203000203" pitchFamily="49" charset="77"/>
              </a:rPr>
              <a:t> Manage </a:t>
            </a:r>
            <a:r>
              <a:rPr lang="en-CA" sz="1100" dirty="0" err="1">
                <a:solidFill>
                  <a:schemeClr val="bg1"/>
                </a:solidFill>
                <a:latin typeface="IBM Plex Mono Light" panose="020B0409050203000203" pitchFamily="49" charset="77"/>
              </a:rPr>
              <a:t>clustertasks</a:t>
            </a:r>
            <a:endParaRPr lang="en-CA" sz="1100" dirty="0">
              <a:solidFill>
                <a:schemeClr val="bg1"/>
              </a:solidFill>
              <a:latin typeface="IBM Plex Mono Light" panose="020B0409050203000203" pitchFamily="49" charset="77"/>
            </a:endParaRPr>
          </a:p>
          <a:p>
            <a:r>
              <a:rPr lang="en-CA" sz="1100" dirty="0">
                <a:solidFill>
                  <a:schemeClr val="bg1"/>
                </a:solidFill>
                <a:latin typeface="IBM Plex Mono Light" panose="020B0409050203000203" pitchFamily="49" charset="77"/>
              </a:rPr>
              <a:t>  condition   Manage conditions</a:t>
            </a:r>
          </a:p>
          <a:p>
            <a:r>
              <a:rPr lang="en-CA" sz="1100" dirty="0">
                <a:solidFill>
                  <a:schemeClr val="bg1"/>
                </a:solidFill>
                <a:latin typeface="IBM Plex Mono Light" panose="020B0409050203000203" pitchFamily="49" charset="77"/>
              </a:rPr>
              <a:t>  pipeline    Manage pipelines</a:t>
            </a:r>
          </a:p>
          <a:p>
            <a:r>
              <a:rPr lang="en-CA" sz="1100" dirty="0">
                <a:solidFill>
                  <a:schemeClr val="bg1"/>
                </a:solidFill>
                <a:latin typeface="IBM Plex Mono Light" panose="020B0409050203000203" pitchFamily="49" charset="77"/>
              </a:rPr>
              <a:t>  </a:t>
            </a:r>
            <a:r>
              <a:rPr lang="en-CA" sz="1100" dirty="0" err="1">
                <a:solidFill>
                  <a:schemeClr val="bg1"/>
                </a:solidFill>
                <a:latin typeface="IBM Plex Mono Light" panose="020B0409050203000203" pitchFamily="49" charset="77"/>
              </a:rPr>
              <a:t>pipelinerun</a:t>
            </a:r>
            <a:r>
              <a:rPr lang="en-CA" sz="1100" dirty="0">
                <a:solidFill>
                  <a:schemeClr val="bg1"/>
                </a:solidFill>
                <a:latin typeface="IBM Plex Mono Light" panose="020B0409050203000203" pitchFamily="49" charset="77"/>
              </a:rPr>
              <a:t> Manage </a:t>
            </a:r>
            <a:r>
              <a:rPr lang="en-CA" sz="1100" dirty="0" err="1">
                <a:solidFill>
                  <a:schemeClr val="bg1"/>
                </a:solidFill>
                <a:latin typeface="IBM Plex Mono Light" panose="020B0409050203000203" pitchFamily="49" charset="77"/>
              </a:rPr>
              <a:t>pipelineruns</a:t>
            </a:r>
            <a:endParaRPr lang="en-CA" sz="1100" dirty="0">
              <a:solidFill>
                <a:schemeClr val="bg1"/>
              </a:solidFill>
              <a:latin typeface="IBM Plex Mono Light" panose="020B0409050203000203" pitchFamily="49" charset="77"/>
            </a:endParaRPr>
          </a:p>
          <a:p>
            <a:r>
              <a:rPr lang="en-CA" sz="1100" dirty="0">
                <a:solidFill>
                  <a:schemeClr val="bg1"/>
                </a:solidFill>
                <a:latin typeface="IBM Plex Mono Light" panose="020B0409050203000203" pitchFamily="49" charset="77"/>
              </a:rPr>
              <a:t>  resource    Manage pipeline resources</a:t>
            </a:r>
          </a:p>
          <a:p>
            <a:r>
              <a:rPr lang="en-CA" sz="1100" dirty="0">
                <a:solidFill>
                  <a:schemeClr val="bg1"/>
                </a:solidFill>
                <a:latin typeface="IBM Plex Mono Light" panose="020B0409050203000203" pitchFamily="49" charset="77"/>
              </a:rPr>
              <a:t>  task        Manage tasks</a:t>
            </a:r>
          </a:p>
          <a:p>
            <a:r>
              <a:rPr lang="en-CA" sz="1100" dirty="0">
                <a:solidFill>
                  <a:schemeClr val="bg1"/>
                </a:solidFill>
                <a:latin typeface="IBM Plex Mono Light" panose="020B0409050203000203" pitchFamily="49" charset="77"/>
              </a:rPr>
              <a:t>  </a:t>
            </a:r>
            <a:r>
              <a:rPr lang="en-CA" sz="1100" dirty="0" err="1">
                <a:solidFill>
                  <a:schemeClr val="bg1"/>
                </a:solidFill>
                <a:latin typeface="IBM Plex Mono Light" panose="020B0409050203000203" pitchFamily="49" charset="77"/>
              </a:rPr>
              <a:t>taskrun</a:t>
            </a:r>
            <a:r>
              <a:rPr lang="en-CA" sz="1100" dirty="0">
                <a:solidFill>
                  <a:schemeClr val="bg1"/>
                </a:solidFill>
                <a:latin typeface="IBM Plex Mono Light" panose="020B0409050203000203" pitchFamily="49" charset="77"/>
              </a:rPr>
              <a:t>     Manage </a:t>
            </a:r>
            <a:r>
              <a:rPr lang="en-CA" sz="1100" dirty="0" err="1">
                <a:solidFill>
                  <a:schemeClr val="bg1"/>
                </a:solidFill>
                <a:latin typeface="IBM Plex Mono Light" panose="020B0409050203000203" pitchFamily="49" charset="77"/>
              </a:rPr>
              <a:t>taskruns</a:t>
            </a:r>
            <a:endParaRPr lang="en-CA" sz="1100" dirty="0">
              <a:solidFill>
                <a:schemeClr val="bg1"/>
              </a:solidFill>
              <a:latin typeface="IBM Plex Mono Light" panose="020B0409050203000203" pitchFamily="49" charset="77"/>
            </a:endParaRPr>
          </a:p>
          <a:p>
            <a:br>
              <a:rPr lang="en-CA" sz="1100" dirty="0">
                <a:solidFill>
                  <a:schemeClr val="bg1"/>
                </a:solidFill>
                <a:latin typeface="IBM Plex Mono Light" panose="020B0409050203000203" pitchFamily="49" charset="77"/>
              </a:rPr>
            </a:br>
            <a:endParaRPr lang="en-CA" sz="1100" dirty="0">
              <a:solidFill>
                <a:schemeClr val="bg1"/>
              </a:solidFill>
              <a:latin typeface="IBM Plex Mono Light" panose="020B0409050203000203" pitchFamily="49" charset="77"/>
            </a:endParaRPr>
          </a:p>
          <a:p>
            <a:r>
              <a:rPr lang="en-CA" sz="1100" dirty="0">
                <a:solidFill>
                  <a:schemeClr val="bg1"/>
                </a:solidFill>
                <a:latin typeface="IBM Plex Mono Light" panose="020B0409050203000203" pitchFamily="49" charset="77"/>
              </a:rPr>
              <a:t>Other Commands:</a:t>
            </a:r>
          </a:p>
          <a:p>
            <a:r>
              <a:rPr lang="en-CA" sz="1100" dirty="0">
                <a:solidFill>
                  <a:schemeClr val="bg1"/>
                </a:solidFill>
                <a:latin typeface="IBM Plex Mono Light" panose="020B0409050203000203" pitchFamily="49" charset="77"/>
              </a:rPr>
              <a:t>  completion  Prints shell completion scripts</a:t>
            </a:r>
          </a:p>
          <a:p>
            <a:r>
              <a:rPr lang="en-CA" sz="1100" dirty="0">
                <a:solidFill>
                  <a:schemeClr val="bg1"/>
                </a:solidFill>
                <a:latin typeface="IBM Plex Mono Light" panose="020B0409050203000203" pitchFamily="49" charset="77"/>
              </a:rPr>
              <a:t>  version     Prints version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274629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8961-CE7A-E443-9FBB-C594D841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75530"/>
            <a:ext cx="5830271" cy="393633"/>
          </a:xfrm>
        </p:spPr>
        <p:txBody>
          <a:bodyPr/>
          <a:lstStyle/>
          <a:p>
            <a:r>
              <a:rPr lang="en-US" dirty="0"/>
              <a:t>Tekton Features: Catalog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4C827F3-19E3-DA43-B420-DD88D074100D}"/>
              </a:ext>
            </a:extLst>
          </p:cNvPr>
          <p:cNvSpPr txBox="1">
            <a:spLocks/>
          </p:cNvSpPr>
          <p:nvPr/>
        </p:nvSpPr>
        <p:spPr>
          <a:xfrm>
            <a:off x="6158345" y="175530"/>
            <a:ext cx="2881746" cy="3936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0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201612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434975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None/>
              <a:tabLst/>
              <a:defRPr sz="120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631825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.AppleSystemUIFont" charset="-12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/>
            <a:r>
              <a:rPr lang="en-CA" dirty="0">
                <a:hlinkClick r:id="rId2"/>
              </a:rPr>
              <a:t>https://github.com/tektoncd/catalog</a:t>
            </a:r>
            <a:endParaRPr lang="en-US" b="1" kern="0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BE25807-5B2F-744F-9CA7-C674BDBA9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78" r="10167"/>
          <a:stretch/>
        </p:blipFill>
        <p:spPr>
          <a:xfrm>
            <a:off x="4045527" y="685801"/>
            <a:ext cx="4613564" cy="4088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2B71B-D082-9343-ACD8-0E7659118739}"/>
              </a:ext>
            </a:extLst>
          </p:cNvPr>
          <p:cNvSpPr txBox="1"/>
          <p:nvPr/>
        </p:nvSpPr>
        <p:spPr>
          <a:xfrm>
            <a:off x="404273" y="2146985"/>
            <a:ext cx="29762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>
                <a:solidFill>
                  <a:srgbClr val="24292E"/>
                </a:solidFill>
              </a:rPr>
              <a:t>This repository contains a catalog of </a:t>
            </a:r>
            <a:r>
              <a:rPr lang="en-CA" sz="1000" b="1" dirty="0">
                <a:solidFill>
                  <a:srgbClr val="24292E"/>
                </a:solidFill>
              </a:rPr>
              <a:t>Task</a:t>
            </a:r>
            <a:r>
              <a:rPr lang="en-CA" sz="1000" dirty="0">
                <a:solidFill>
                  <a:srgbClr val="24292E"/>
                </a:solidFill>
              </a:rPr>
              <a:t> resources, designed to be reusable in many pipelines.</a:t>
            </a:r>
            <a:endParaRPr lang="en-US" sz="1000" dirty="0">
              <a:solidFill>
                <a:schemeClr val="tx1"/>
              </a:solidFill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573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8961-CE7A-E443-9FBB-C594D841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75530"/>
            <a:ext cx="5830271" cy="393633"/>
          </a:xfrm>
        </p:spPr>
        <p:txBody>
          <a:bodyPr/>
          <a:lstStyle/>
          <a:p>
            <a:r>
              <a:rPr lang="en-US" dirty="0"/>
              <a:t>Tekton Features: Webhooks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4C827F3-19E3-DA43-B420-DD88D074100D}"/>
              </a:ext>
            </a:extLst>
          </p:cNvPr>
          <p:cNvSpPr txBox="1">
            <a:spLocks/>
          </p:cNvSpPr>
          <p:nvPr/>
        </p:nvSpPr>
        <p:spPr>
          <a:xfrm>
            <a:off x="6040582" y="175530"/>
            <a:ext cx="2999509" cy="3936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0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201612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434975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None/>
              <a:tabLst/>
              <a:defRPr sz="120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631825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.AppleSystemUIFont" charset="-12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/>
            <a:r>
              <a:rPr lang="en-CA" dirty="0">
                <a:hlinkClick r:id="rId2"/>
              </a:rPr>
              <a:t>https://github.com/tektoncd/experimental/tree/master/webhooks-extension</a:t>
            </a:r>
            <a:endParaRPr lang="en-US" b="1" kern="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BD823F-4CBB-7B4D-AC42-6D051BC18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588" y="893619"/>
            <a:ext cx="6533155" cy="3717702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7BD5E5-4E46-724A-8928-3925977281B4}"/>
              </a:ext>
            </a:extLst>
          </p:cNvPr>
          <p:cNvSpPr txBox="1"/>
          <p:nvPr/>
        </p:nvSpPr>
        <p:spPr>
          <a:xfrm>
            <a:off x="339435" y="1875729"/>
            <a:ext cx="1814947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Allows users to set up GitHub webhooks that will trigger </a:t>
            </a:r>
            <a:r>
              <a:rPr lang="en-CA" b="1" dirty="0"/>
              <a:t> </a:t>
            </a:r>
            <a:r>
              <a:rPr lang="en-CA" b="1" dirty="0" err="1"/>
              <a:t>PipelineRuns</a:t>
            </a:r>
            <a:r>
              <a:rPr lang="en-CA" b="1" dirty="0"/>
              <a:t> </a:t>
            </a:r>
            <a:r>
              <a:rPr lang="en-CA" dirty="0"/>
              <a:t>and </a:t>
            </a:r>
            <a:r>
              <a:rPr lang="en-CA" b="1" dirty="0" err="1"/>
              <a:t>TaskRuns</a:t>
            </a:r>
            <a:r>
              <a:rPr lang="en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4533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F4A84-EB76-5E43-8FB8-8761E6FD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2892D-9B07-3A43-9157-B7A158EEB3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975630"/>
            <a:ext cx="4123944" cy="3252216"/>
          </a:xfrm>
        </p:spPr>
        <p:txBody>
          <a:bodyPr vert="horz" lIns="0" tIns="0" rIns="0" bIns="0" rtlCol="0" anchor="t">
            <a:noAutofit/>
          </a:bodyPr>
          <a:lstStyle/>
          <a:p>
            <a:pPr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kern="1200" dirty="0">
                <a:solidFill>
                  <a:srgbClr val="000000"/>
                </a:solidFill>
                <a:latin typeface="Arial"/>
                <a:cs typeface="Arial"/>
              </a:rPr>
              <a:t>What is Tekton?</a:t>
            </a:r>
            <a:endParaRPr lang="en-US" dirty="0">
              <a:latin typeface="IBM Plex Sans"/>
            </a:endParaRPr>
          </a:p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History of Tekton</a:t>
            </a:r>
          </a:p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Tekton Concepts and Examples</a:t>
            </a:r>
          </a:p>
          <a:p>
            <a:pPr lvl="0"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Tekton Features</a:t>
            </a:r>
          </a:p>
          <a:p>
            <a:pPr defTabSz="457200" fontAlgn="auto"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Tekton &amp; Kabanero, Goals</a:t>
            </a:r>
            <a:endParaRPr lang="en-US" dirty="0"/>
          </a:p>
        </p:txBody>
      </p:sp>
      <p:pic>
        <p:nvPicPr>
          <p:cNvPr id="12" name="Picture Placeholder 5">
            <a:extLst>
              <a:ext uri="{FF2B5EF4-FFF2-40B4-BE49-F238E27FC236}">
                <a16:creationId xmlns:a16="http://schemas.microsoft.com/office/drawing/2014/main" id="{1CF8491E-9FD4-394C-934F-FADF3B097C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68576"/>
            <a:ext cx="9144000" cy="257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11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8961-CE7A-E443-9FBB-C594D841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75530"/>
            <a:ext cx="5830271" cy="393633"/>
          </a:xfrm>
        </p:spPr>
        <p:txBody>
          <a:bodyPr/>
          <a:lstStyle/>
          <a:p>
            <a:r>
              <a:rPr lang="en-US" dirty="0"/>
              <a:t>Tekton Features: Triggers &amp; Event listeners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4C827F3-19E3-DA43-B420-DD88D074100D}"/>
              </a:ext>
            </a:extLst>
          </p:cNvPr>
          <p:cNvSpPr txBox="1">
            <a:spLocks/>
          </p:cNvSpPr>
          <p:nvPr/>
        </p:nvSpPr>
        <p:spPr>
          <a:xfrm>
            <a:off x="6040582" y="175530"/>
            <a:ext cx="2999509" cy="3936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0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201612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434975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None/>
              <a:tabLst/>
              <a:defRPr sz="120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631825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.AppleSystemUIFont" charset="-12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/>
            <a:r>
              <a:rPr lang="en-IN" dirty="0">
                <a:hlinkClick r:id="rId2"/>
              </a:rPr>
              <a:t>https://tekton.dev/docs/triggers/</a:t>
            </a:r>
            <a:endParaRPr lang="en-US" b="1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BD5E5-4E46-724A-8928-3925977281B4}"/>
              </a:ext>
            </a:extLst>
          </p:cNvPr>
          <p:cNvSpPr txBox="1"/>
          <p:nvPr/>
        </p:nvSpPr>
        <p:spPr>
          <a:xfrm>
            <a:off x="510989" y="1613844"/>
            <a:ext cx="2514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/>
              <a:t>Triggers</a:t>
            </a:r>
            <a:r>
              <a:rPr lang="en-IN" sz="1100" dirty="0"/>
              <a:t> enables users to connect / map fields from an event payload into resource templates. </a:t>
            </a:r>
            <a:br>
              <a:rPr lang="en-IN" sz="1100" dirty="0"/>
            </a:br>
            <a:br>
              <a:rPr lang="en-IN" sz="1100" dirty="0"/>
            </a:br>
            <a:br>
              <a:rPr lang="en-IN" sz="1100" dirty="0"/>
            </a:br>
            <a:r>
              <a:rPr lang="en-IN" sz="1100" b="1" dirty="0" err="1"/>
              <a:t>triggerBinding</a:t>
            </a:r>
            <a:r>
              <a:rPr lang="en-IN" sz="1100" dirty="0"/>
              <a:t> – binds with events. </a:t>
            </a:r>
            <a:br>
              <a:rPr lang="en-IN" sz="1100" dirty="0"/>
            </a:br>
            <a:r>
              <a:rPr lang="en-IN" sz="1100" b="1" dirty="0" err="1"/>
              <a:t>triggerTemplate</a:t>
            </a:r>
            <a:r>
              <a:rPr lang="en-IN" sz="1100" dirty="0"/>
              <a:t> – template consisting of resources to be called.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62C07E-915F-6946-8A88-F663C7C6E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004" y="1716068"/>
            <a:ext cx="5080753" cy="117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00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8961-CE7A-E443-9FBB-C594D841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75530"/>
            <a:ext cx="5830271" cy="393633"/>
          </a:xfrm>
        </p:spPr>
        <p:txBody>
          <a:bodyPr/>
          <a:lstStyle/>
          <a:p>
            <a:r>
              <a:rPr lang="en-US" dirty="0"/>
              <a:t>Tekton with Kabanero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4C827F3-19E3-DA43-B420-DD88D074100D}"/>
              </a:ext>
            </a:extLst>
          </p:cNvPr>
          <p:cNvSpPr txBox="1">
            <a:spLocks/>
          </p:cNvSpPr>
          <p:nvPr/>
        </p:nvSpPr>
        <p:spPr>
          <a:xfrm>
            <a:off x="5360020" y="175530"/>
            <a:ext cx="3680071" cy="3936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0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201612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434975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None/>
              <a:tabLst/>
              <a:defRPr sz="120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631825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.AppleSystemUIFont" charset="-12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/>
            <a:r>
              <a:rPr lang="en-CA" dirty="0">
                <a:hlinkClick r:id="rId2"/>
              </a:rPr>
              <a:t>https://github.com/kabanero-io/kabanero-pipelines</a:t>
            </a:r>
            <a:endParaRPr lang="en-US" b="1" kern="0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0DF40A0-AC8E-3E48-938C-832124F40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65" y="907013"/>
            <a:ext cx="8086470" cy="3107425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2D68B-4B8B-7148-9DCA-C6C6064556FC}"/>
              </a:ext>
            </a:extLst>
          </p:cNvPr>
          <p:cNvSpPr txBox="1"/>
          <p:nvPr/>
        </p:nvSpPr>
        <p:spPr>
          <a:xfrm>
            <a:off x="1126030" y="4236487"/>
            <a:ext cx="6891939" cy="560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ts val="16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IBM Plex Sans" charset="0"/>
                <a:ea typeface="IBM Plex Sans" charset="0"/>
                <a:cs typeface="IBM Plex Sans" charset="0"/>
              </a:rPr>
              <a:t>Each Stack in Kabanero comes with a default pipeline (named &lt;</a:t>
            </a:r>
            <a:r>
              <a:rPr lang="en-US" sz="1000" dirty="0" err="1">
                <a:latin typeface="IBM Plex Sans" charset="0"/>
                <a:ea typeface="IBM Plex Sans" charset="0"/>
                <a:cs typeface="IBM Plex Sans" charset="0"/>
              </a:rPr>
              <a:t>lang</a:t>
            </a:r>
            <a:r>
              <a:rPr lang="en-US" sz="1000" dirty="0">
                <a:latin typeface="IBM Plex Sans" charset="0"/>
                <a:ea typeface="IBM Plex Sans" charset="0"/>
                <a:cs typeface="IBM Plex Sans" charset="0"/>
              </a:rPr>
              <a:t>&gt;-build-deploy).</a:t>
            </a:r>
          </a:p>
          <a:p>
            <a:pPr marL="171450" indent="-171450" algn="l">
              <a:lnSpc>
                <a:spcPts val="16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latin typeface="IBM Plex Sans" charset="0"/>
                <a:ea typeface="IBM Plex Sans" charset="0"/>
                <a:cs typeface="IBM Plex Sans" charset="0"/>
              </a:rPr>
              <a:t>The pipeline consists of two tasks: One to build the </a:t>
            </a:r>
            <a:r>
              <a:rPr lang="en-US" sz="1000" dirty="0" err="1">
                <a:latin typeface="IBM Plex Sans" charset="0"/>
                <a:ea typeface="IBM Plex Sans" charset="0"/>
                <a:cs typeface="IBM Plex Sans" charset="0"/>
              </a:rPr>
              <a:t>appsody</a:t>
            </a:r>
            <a:r>
              <a:rPr lang="en-US" sz="1000" dirty="0">
                <a:latin typeface="IBM Plex Sans" charset="0"/>
                <a:ea typeface="IBM Plex Sans" charset="0"/>
                <a:cs typeface="IBM Plex Sans" charset="0"/>
              </a:rPr>
              <a:t> stack, the second to deploy the </a:t>
            </a:r>
            <a:r>
              <a:rPr lang="en-US" sz="1000" dirty="0" err="1">
                <a:latin typeface="IBM Plex Sans" charset="0"/>
                <a:ea typeface="IBM Plex Sans" charset="0"/>
                <a:cs typeface="IBM Plex Sans" charset="0"/>
              </a:rPr>
              <a:t>appsody</a:t>
            </a:r>
            <a:r>
              <a:rPr lang="en-US" sz="1000" dirty="0">
                <a:latin typeface="IBM Plex Sans" charset="0"/>
                <a:ea typeface="IBM Plex Sans" charset="0"/>
                <a:cs typeface="IBM Plex Sans" charset="0"/>
              </a:rPr>
              <a:t> stack</a:t>
            </a:r>
            <a:endParaRPr lang="en-US" sz="10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785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4784-554F-0D4B-9985-90453D3E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75530"/>
            <a:ext cx="6264447" cy="523717"/>
          </a:xfrm>
        </p:spPr>
        <p:txBody>
          <a:bodyPr/>
          <a:lstStyle/>
          <a:p>
            <a:r>
              <a:rPr lang="en-US" dirty="0">
                <a:latin typeface="+mn-lt"/>
                <a:cs typeface="Arial" panose="020B0604020202020204" pitchFamily="34" charset="0"/>
              </a:rPr>
              <a:t>Tekton Project Goals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40614A6-5AE6-C141-AC8D-B54A908AB639}"/>
              </a:ext>
            </a:extLst>
          </p:cNvPr>
          <p:cNvSpPr txBox="1">
            <a:spLocks/>
          </p:cNvSpPr>
          <p:nvPr/>
        </p:nvSpPr>
        <p:spPr>
          <a:xfrm>
            <a:off x="406873" y="922510"/>
            <a:ext cx="4334197" cy="19877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0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201612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434975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None/>
              <a:tabLst/>
              <a:defRPr sz="120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631825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.AppleSystemUIFont" charset="-12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/>
            <a:r>
              <a:rPr lang="en-US" b="1" kern="0" dirty="0"/>
              <a:t>Goals</a:t>
            </a:r>
            <a:endParaRPr lang="en-US" kern="0" dirty="0"/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/>
              <a:t>Specify the “API” and provide the “building blocks” for running build pipelines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/>
              <a:t>Host a community of sub-projects that extend Tekton (Dashboard UI, CLI, Webhooks, etc.)</a:t>
            </a:r>
            <a:endParaRPr lang="en-US" kern="0" dirty="0"/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/>
              <a:t>Provide a catalog of best practices for authoring pipelines and tasks. So, that we can mix &amp; match common blocks.</a:t>
            </a:r>
            <a:endParaRPr lang="en-US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95747-07BC-FD48-AAB4-1AB475DF3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276" y="2987937"/>
            <a:ext cx="5580529" cy="178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45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4784-554F-0D4B-9985-90453D3E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75530"/>
            <a:ext cx="7070253" cy="523717"/>
          </a:xfrm>
        </p:spPr>
        <p:txBody>
          <a:bodyPr/>
          <a:lstStyle/>
          <a:p>
            <a:r>
              <a:rPr lang="en-US" dirty="0">
                <a:latin typeface="+mn-lt"/>
                <a:cs typeface="Arial" panose="020B0604020202020204" pitchFamily="34" charset="0"/>
              </a:rPr>
              <a:t>Tekton – where to deploy / where can I run it?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40614A6-5AE6-C141-AC8D-B54A908AB639}"/>
              </a:ext>
            </a:extLst>
          </p:cNvPr>
          <p:cNvSpPr txBox="1">
            <a:spLocks/>
          </p:cNvSpPr>
          <p:nvPr/>
        </p:nvSpPr>
        <p:spPr>
          <a:xfrm>
            <a:off x="406873" y="922510"/>
            <a:ext cx="4334197" cy="19877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0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201612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434975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None/>
              <a:tabLst/>
              <a:defRPr sz="120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631825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.AppleSystemUIFont" charset="-12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/>
            <a:r>
              <a:rPr lang="en-US" b="1" kern="0" dirty="0"/>
              <a:t>Almost everywhere or anywhere.. wherever you find Kubernetes (container platform) </a:t>
            </a:r>
            <a:r>
              <a:rPr lang="en-US" b="1" kern="0" dirty="0">
                <a:sym typeface="Wingdings" pitchFamily="2" charset="2"/>
              </a:rPr>
              <a:t></a:t>
            </a:r>
            <a:endParaRPr lang="en-US" kern="0" dirty="0"/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dirty="0"/>
              <a:t>Its an integral part of OpenShift and Cloud Pak for Applications. </a:t>
            </a:r>
          </a:p>
          <a:p>
            <a:pPr marL="171450" indent="-171450" defTabSz="914400">
              <a:buFont typeface="Arial" panose="020B0604020202020204" pitchFamily="34" charset="0"/>
              <a:buChar char="•"/>
            </a:pPr>
            <a:r>
              <a:rPr lang="en-US" kern="0" dirty="0"/>
              <a:t>On IBM Cloud - </a:t>
            </a:r>
            <a:r>
              <a:rPr lang="en-IN" dirty="0">
                <a:hlinkClick r:id="rId2"/>
              </a:rPr>
              <a:t>https://www.ibm.com/cloud/tekton</a:t>
            </a:r>
            <a:endParaRPr lang="en-US" kern="0" dirty="0"/>
          </a:p>
          <a:p>
            <a:pPr marL="171450" indent="-171450" defTabSz="914400">
              <a:buFont typeface="Arial" panose="020B0604020202020204" pitchFamily="34" charset="0"/>
              <a:buChar char="•"/>
            </a:pPr>
            <a:endParaRPr lang="en-US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95747-07BC-FD48-AAB4-1AB475DF3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11" y="2987937"/>
            <a:ext cx="5580529" cy="17894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026B5F-3207-DD4B-9117-7EB67574EA10}"/>
              </a:ext>
            </a:extLst>
          </p:cNvPr>
          <p:cNvSpPr/>
          <p:nvPr/>
        </p:nvSpPr>
        <p:spPr>
          <a:xfrm>
            <a:off x="4572000" y="1513110"/>
            <a:ext cx="393729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4"/>
              </a:rPr>
              <a:t>https://developer.ibm.com/components/tekton/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3E4A10-B247-704D-989F-F45AEEC4C281}"/>
              </a:ext>
            </a:extLst>
          </p:cNvPr>
          <p:cNvSpPr/>
          <p:nvPr/>
        </p:nvSpPr>
        <p:spPr>
          <a:xfrm>
            <a:off x="4581444" y="1888021"/>
            <a:ext cx="424346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5"/>
              </a:rPr>
              <a:t>https://www.youtube.com/watch?v=TWxKD9dLpmk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E31A5E-9D8C-5042-8FC7-CF90DEE2BCFF}"/>
              </a:ext>
            </a:extLst>
          </p:cNvPr>
          <p:cNvSpPr/>
          <p:nvPr/>
        </p:nvSpPr>
        <p:spPr>
          <a:xfrm>
            <a:off x="4581444" y="2265827"/>
            <a:ext cx="240001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6"/>
              </a:rPr>
              <a:t>https://github.com/tektoncd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4A042B-5CCB-BA45-A5F4-97EC6488881B}"/>
              </a:ext>
            </a:extLst>
          </p:cNvPr>
          <p:cNvSpPr/>
          <p:nvPr/>
        </p:nvSpPr>
        <p:spPr>
          <a:xfrm>
            <a:off x="4572000" y="1169322"/>
            <a:ext cx="16674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7"/>
              </a:rPr>
              <a:t>https://tekton.dev/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2C8265-39C0-E742-815E-BD058AB697C1}"/>
              </a:ext>
            </a:extLst>
          </p:cNvPr>
          <p:cNvSpPr txBox="1">
            <a:spLocks/>
          </p:cNvSpPr>
          <p:nvPr/>
        </p:nvSpPr>
        <p:spPr>
          <a:xfrm>
            <a:off x="4650341" y="914794"/>
            <a:ext cx="4334197" cy="19877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0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201612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434975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None/>
              <a:tabLst/>
              <a:defRPr sz="120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631825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.AppleSystemUIFont" charset="-12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400"/>
            <a:r>
              <a:rPr lang="en-US" b="1" kern="0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525957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1E666C-D57F-644B-BFC0-DDA1E8EAB9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D6AAB9F-1493-6D47-B991-1D1925399C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</p:spPr>
        <p:txBody>
          <a:bodyPr/>
          <a:lstStyle/>
          <a:p>
            <a:r>
              <a:rPr lang="en-US" sz="800" dirty="0"/>
              <a:t>IBM </a:t>
            </a:r>
            <a:r>
              <a:rPr lang="en-US" sz="800" dirty="0">
                <a:latin typeface="+mj-lt"/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1131650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8961-CE7A-E443-9FBB-C594D841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75530"/>
            <a:ext cx="7353659" cy="584229"/>
          </a:xfrm>
        </p:spPr>
        <p:txBody>
          <a:bodyPr/>
          <a:lstStyle/>
          <a:p>
            <a:r>
              <a:rPr lang="en-US" dirty="0"/>
              <a:t>Industry Challenges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F54534-E86D-8042-9C9E-9144AC9047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3261" y="517384"/>
            <a:ext cx="2251975" cy="3950707"/>
          </a:xfrm>
        </p:spPr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Competing projects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Conflicting Terminology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Achieving the same goal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Why?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Scale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Standardization (.</a:t>
            </a:r>
            <a:r>
              <a:rPr lang="en-US" dirty="0" err="1"/>
              <a:t>yaml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Best practices of K8s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Deploy to multiple platforms (serverless, K8s, VMs)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Run pipelines in containers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Flexible (own workflows)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45A508-A8FC-6A4E-AE83-719C2725215F}"/>
              </a:ext>
            </a:extLst>
          </p:cNvPr>
          <p:cNvSpPr txBox="1"/>
          <p:nvPr/>
        </p:nvSpPr>
        <p:spPr>
          <a:xfrm>
            <a:off x="369794" y="4695716"/>
            <a:ext cx="2507877" cy="272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CA" sz="700" dirty="0"/>
              <a:t>Image from CNCF Landscape: </a:t>
            </a:r>
            <a:r>
              <a:rPr lang="en-CA" sz="700" dirty="0">
                <a:hlinkClick r:id="rId2"/>
              </a:rPr>
              <a:t>https://landscape.cncf.io/</a:t>
            </a:r>
            <a:r>
              <a:rPr lang="en-CA" sz="700" dirty="0"/>
              <a:t> </a:t>
            </a:r>
            <a:endParaRPr lang="en-US" sz="7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84FE14-2205-B440-B787-BBA0DA28C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77" y="1092267"/>
            <a:ext cx="5839123" cy="269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56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2A43F-BEF0-9F45-A115-F4F81697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br>
              <a:rPr lang="en-US" sz="4400" dirty="0"/>
            </a:br>
            <a:r>
              <a:rPr lang="en-US" sz="4400" dirty="0">
                <a:solidFill>
                  <a:schemeClr val="accent3"/>
                </a:solidFill>
              </a:rPr>
              <a:t>Tekton </a:t>
            </a:r>
            <a:r>
              <a:rPr lang="en-US" sz="4400" dirty="0"/>
              <a:t>provides </a:t>
            </a:r>
            <a:r>
              <a:rPr lang="en-US" sz="4400" dirty="0">
                <a:solidFill>
                  <a:schemeClr val="accent3"/>
                </a:solidFill>
              </a:rPr>
              <a:t>Kubernetes-style </a:t>
            </a:r>
            <a:r>
              <a:rPr lang="en-US" sz="4400" dirty="0"/>
              <a:t>resources for declaring CI/CD concepts</a:t>
            </a:r>
          </a:p>
        </p:txBody>
      </p:sp>
    </p:spTree>
    <p:extLst>
      <p:ext uri="{BB962C8B-B14F-4D97-AF65-F5344CB8AC3E}">
        <p14:creationId xmlns:p14="http://schemas.microsoft.com/office/powerpoint/2010/main" val="2518469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F601008-E410-BB4C-A1F3-865613F9DFB6}"/>
              </a:ext>
            </a:extLst>
          </p:cNvPr>
          <p:cNvSpPr/>
          <p:nvPr/>
        </p:nvSpPr>
        <p:spPr bwMode="auto">
          <a:xfrm>
            <a:off x="4621485" y="1533683"/>
            <a:ext cx="4303059" cy="240982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38961-CE7A-E443-9FBB-C594D841D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Tekton Emerges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5A23E2-ABDA-BD49-86C2-2F5271438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9588" y="1102659"/>
            <a:ext cx="4123944" cy="3287806"/>
          </a:xfrm>
        </p:spPr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Spun out of the </a:t>
            </a:r>
            <a:r>
              <a:rPr lang="en-US" dirty="0" err="1"/>
              <a:t>Knative</a:t>
            </a:r>
            <a:r>
              <a:rPr lang="en-US" dirty="0"/>
              <a:t> build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Git Repo: </a:t>
            </a:r>
            <a:r>
              <a:rPr lang="en-CA" dirty="0">
                <a:hlinkClick r:id="rId3"/>
              </a:rPr>
              <a:t>https://github.com/tektoncd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Current release</a:t>
            </a:r>
            <a:r>
              <a:rPr lang="en-US" dirty="0"/>
              <a:t>: 0.10.0 (January 2020)</a:t>
            </a:r>
            <a:br>
              <a:rPr lang="en-US" dirty="0"/>
            </a:br>
            <a:r>
              <a:rPr lang="en-IN" dirty="0">
                <a:hlinkClick r:id="rId4"/>
              </a:rPr>
              <a:t>https://tekton.dev/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First release</a:t>
            </a:r>
            <a:r>
              <a:rPr lang="en-US" dirty="0"/>
              <a:t>: 0.2.0 (March 2019)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Contributors</a:t>
            </a:r>
            <a:r>
              <a:rPr lang="en-US" dirty="0"/>
              <a:t>: Google, Red Hat, Pivotal, IBM,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Part of the </a:t>
            </a:r>
            <a:r>
              <a:rPr lang="en-US" b="1" dirty="0"/>
              <a:t>CD Foundation </a:t>
            </a:r>
            <a:r>
              <a:rPr lang="en-US" dirty="0"/>
              <a:t>(under the Linux Foundation)</a:t>
            </a:r>
            <a:endParaRPr lang="en-US" b="1" dirty="0"/>
          </a:p>
          <a:p>
            <a:pPr marL="373062" lvl="2" indent="-171450">
              <a:buFont typeface="Arial" panose="020B0604020202020204" pitchFamily="34" charset="0"/>
              <a:buChar char="•"/>
            </a:pPr>
            <a:r>
              <a:rPr lang="en-US" dirty="0"/>
              <a:t>Includes other open source projects such as: </a:t>
            </a:r>
            <a:r>
              <a:rPr lang="en-US" dirty="0" err="1"/>
              <a:t>JenkinsX</a:t>
            </a:r>
            <a:r>
              <a:rPr lang="en-US" dirty="0"/>
              <a:t>, Jenkins, Spinnaker, Tekton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dirty="0"/>
              <a:t>CD Foundation announced in March 2019</a:t>
            </a:r>
          </a:p>
          <a:p>
            <a:pPr marL="373062" lvl="2" indent="-171450">
              <a:buFont typeface="Arial" panose="020B0604020202020204" pitchFamily="34" charset="0"/>
              <a:buChar char="•"/>
            </a:pPr>
            <a:r>
              <a:rPr lang="en-CA" b="1" dirty="0"/>
              <a:t>Goal</a:t>
            </a:r>
            <a:r>
              <a:rPr lang="en-CA" dirty="0"/>
              <a:t>: To serve as the vendor-neutral home for the most important open source projects for continuous delivery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D3E33E-5FA3-EB44-B6D8-D198A257A3F0}"/>
              </a:ext>
            </a:extLst>
          </p:cNvPr>
          <p:cNvGrpSpPr/>
          <p:nvPr/>
        </p:nvGrpSpPr>
        <p:grpSpPr>
          <a:xfrm>
            <a:off x="7889119" y="2825276"/>
            <a:ext cx="818452" cy="789075"/>
            <a:chOff x="424083" y="3738281"/>
            <a:chExt cx="818452" cy="78907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E7C54C0-C84B-974A-BD86-C2133F89268B}"/>
                </a:ext>
              </a:extLst>
            </p:cNvPr>
            <p:cNvSpPr/>
            <p:nvPr/>
          </p:nvSpPr>
          <p:spPr bwMode="auto">
            <a:xfrm>
              <a:off x="424083" y="3738281"/>
              <a:ext cx="818452" cy="78907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16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000000000" pitchFamily="34" charset="77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3CD881-45E3-D142-855F-C912879D5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951" y="3821326"/>
              <a:ext cx="452715" cy="629865"/>
            </a:xfrm>
            <a:prstGeom prst="rect">
              <a:avLst/>
            </a:prstGeom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3A213358-07AD-3940-A9C6-B89D6BE86DF4}"/>
              </a:ext>
            </a:extLst>
          </p:cNvPr>
          <p:cNvSpPr/>
          <p:nvPr/>
        </p:nvSpPr>
        <p:spPr bwMode="auto">
          <a:xfrm>
            <a:off x="4944521" y="2813951"/>
            <a:ext cx="818452" cy="78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2925F1-C44F-9D40-A58B-D1F189FA92A4}"/>
              </a:ext>
            </a:extLst>
          </p:cNvPr>
          <p:cNvSpPr txBox="1"/>
          <p:nvPr/>
        </p:nvSpPr>
        <p:spPr>
          <a:xfrm>
            <a:off x="4843167" y="3616474"/>
            <a:ext cx="10354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JENKINSX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2FD3A-1DBA-DB46-BFB4-EBA4B6339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1372" y="3022812"/>
            <a:ext cx="593339" cy="42500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6C1CF02-0203-F844-96D6-32BC4B05BC1C}"/>
              </a:ext>
            </a:extLst>
          </p:cNvPr>
          <p:cNvGrpSpPr/>
          <p:nvPr/>
        </p:nvGrpSpPr>
        <p:grpSpPr>
          <a:xfrm>
            <a:off x="6366143" y="2813951"/>
            <a:ext cx="1035424" cy="1017967"/>
            <a:chOff x="2435242" y="3738281"/>
            <a:chExt cx="1035424" cy="101796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6425A82-70D0-D143-AA20-BB420C4B361D}"/>
                </a:ext>
              </a:extLst>
            </p:cNvPr>
            <p:cNvSpPr/>
            <p:nvPr/>
          </p:nvSpPr>
          <p:spPr bwMode="auto">
            <a:xfrm>
              <a:off x="2536596" y="3738281"/>
              <a:ext cx="818452" cy="78907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16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000000000" pitchFamily="34" charset="7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0C8263-C1BA-CB48-93D9-9EBD24BBF335}"/>
                </a:ext>
              </a:extLst>
            </p:cNvPr>
            <p:cNvSpPr txBox="1"/>
            <p:nvPr/>
          </p:nvSpPr>
          <p:spPr>
            <a:xfrm>
              <a:off x="2435242" y="4540804"/>
              <a:ext cx="10354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rPr>
                <a:t>SPINNAKER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B572C7-C775-FD46-84EF-0366E5800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2881"/>
            <a:stretch/>
          </p:blipFill>
          <p:spPr>
            <a:xfrm>
              <a:off x="2658705" y="3850075"/>
              <a:ext cx="571593" cy="508626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DA221DA-06D7-A549-9437-747876B8DF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2597" y="1646995"/>
            <a:ext cx="1216564" cy="91918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383B874-8950-0849-988E-21800DF27679}"/>
              </a:ext>
            </a:extLst>
          </p:cNvPr>
          <p:cNvGrpSpPr/>
          <p:nvPr/>
        </p:nvGrpSpPr>
        <p:grpSpPr>
          <a:xfrm>
            <a:off x="7068577" y="1646995"/>
            <a:ext cx="1035424" cy="1017967"/>
            <a:chOff x="3481234" y="3738281"/>
            <a:chExt cx="1035424" cy="101796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749E0B5-4AFE-974F-8AAA-367B47D0D24A}"/>
                </a:ext>
              </a:extLst>
            </p:cNvPr>
            <p:cNvSpPr/>
            <p:nvPr/>
          </p:nvSpPr>
          <p:spPr bwMode="auto">
            <a:xfrm>
              <a:off x="3582588" y="3738281"/>
              <a:ext cx="818452" cy="78907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16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000000000" pitchFamily="34" charset="7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CEEBDC-CAD2-D64F-A544-76E802C24402}"/>
                </a:ext>
              </a:extLst>
            </p:cNvPr>
            <p:cNvSpPr txBox="1"/>
            <p:nvPr/>
          </p:nvSpPr>
          <p:spPr>
            <a:xfrm>
              <a:off x="3481234" y="4540804"/>
              <a:ext cx="10354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IBM Plex Sans" charset="0"/>
                  <a:ea typeface="IBM Plex Sans" charset="0"/>
                  <a:cs typeface="IBM Plex Sans" charset="0"/>
                </a:rPr>
                <a:t>TEKTON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50FCDAF-0975-1947-9424-D7E9E2521C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9840"/>
            <a:stretch/>
          </p:blipFill>
          <p:spPr>
            <a:xfrm>
              <a:off x="3731199" y="3829904"/>
              <a:ext cx="592418" cy="629866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2AFE088-3D8C-AA4D-A6C5-15D58E24798A}"/>
              </a:ext>
            </a:extLst>
          </p:cNvPr>
          <p:cNvSpPr txBox="1"/>
          <p:nvPr/>
        </p:nvSpPr>
        <p:spPr>
          <a:xfrm>
            <a:off x="7780632" y="3623771"/>
            <a:ext cx="10354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JENKINS</a:t>
            </a:r>
          </a:p>
        </p:txBody>
      </p:sp>
    </p:spTree>
    <p:extLst>
      <p:ext uri="{BB962C8B-B14F-4D97-AF65-F5344CB8AC3E}">
        <p14:creationId xmlns:p14="http://schemas.microsoft.com/office/powerpoint/2010/main" val="2085970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8961-CE7A-E443-9FBB-C594D841D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is Tekton?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C87E9A-AA34-2E43-8889-38AE7F808E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584" y="1603643"/>
            <a:ext cx="4334196" cy="228101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Cloud Native</a:t>
            </a:r>
            <a:r>
              <a:rPr lang="en-US" dirty="0"/>
              <a:t>: </a:t>
            </a:r>
            <a:r>
              <a:rPr lang="en-CA" dirty="0"/>
              <a:t>Run on Kubernetes, has Kubernetes clusters as a first-class type, use containers as their building blocks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="1" dirty="0"/>
              <a:t>Typed</a:t>
            </a:r>
            <a:r>
              <a:rPr lang="en-US" dirty="0"/>
              <a:t>: </a:t>
            </a:r>
            <a:r>
              <a:rPr lang="en-IN" dirty="0"/>
              <a:t>You can switch implementations for specific types of resources, such as images.(e.g. building with </a:t>
            </a:r>
            <a:r>
              <a:rPr lang="en-I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kaniko</a:t>
            </a:r>
            <a:r>
              <a:rPr lang="en-IN" dirty="0"/>
              <a:t> </a:t>
            </a:r>
            <a:r>
              <a:rPr lang="en-IN" dirty="0" err="1"/>
              <a:t>v.s</a:t>
            </a:r>
            <a:r>
              <a:rPr lang="en-IN" dirty="0"/>
              <a:t>. </a:t>
            </a:r>
            <a:r>
              <a:rPr lang="en-I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buildkit</a:t>
            </a:r>
            <a:r>
              <a:rPr lang="en-IN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Composable</a:t>
            </a:r>
            <a:r>
              <a:rPr lang="en-US" dirty="0"/>
              <a:t>: Tekton concepts build upon each other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b="1" dirty="0"/>
              <a:t>Decoupled</a:t>
            </a:r>
            <a:r>
              <a:rPr lang="en-US" dirty="0"/>
              <a:t>: </a:t>
            </a:r>
            <a:r>
              <a:rPr lang="en-CA" dirty="0"/>
              <a:t>The Tasks which make up a Pipeline can easily be run in isolation. One Pipeline can be used to deploy to any k8s cluster</a:t>
            </a:r>
            <a:endParaRPr lang="en-US" dirty="0"/>
          </a:p>
          <a:p>
            <a:br>
              <a:rPr lang="en-CA" dirty="0"/>
            </a:br>
            <a:endParaRPr lang="en-US" dirty="0"/>
          </a:p>
        </p:txBody>
      </p:sp>
      <p:sp>
        <p:nvSpPr>
          <p:cNvPr id="10" name="Google Shape;137;p20">
            <a:extLst>
              <a:ext uri="{FF2B5EF4-FFF2-40B4-BE49-F238E27FC236}">
                <a16:creationId xmlns:a16="http://schemas.microsoft.com/office/drawing/2014/main" id="{EBE53C65-EBB1-9D4A-B6E0-0EF22973A1CC}"/>
              </a:ext>
            </a:extLst>
          </p:cNvPr>
          <p:cNvSpPr/>
          <p:nvPr/>
        </p:nvSpPr>
        <p:spPr>
          <a:xfrm>
            <a:off x="5026879" y="1381166"/>
            <a:ext cx="1876248" cy="1298273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750"/>
              </a:spcBef>
              <a:spcAft>
                <a:spcPts val="750"/>
              </a:spcAft>
            </a:pPr>
            <a:r>
              <a:rPr lang="en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Composable</a:t>
            </a:r>
            <a:endParaRPr sz="1500"/>
          </a:p>
        </p:txBody>
      </p:sp>
      <p:sp>
        <p:nvSpPr>
          <p:cNvPr id="11" name="Google Shape;138;p20">
            <a:extLst>
              <a:ext uri="{FF2B5EF4-FFF2-40B4-BE49-F238E27FC236}">
                <a16:creationId xmlns:a16="http://schemas.microsoft.com/office/drawing/2014/main" id="{962D2F5D-3DD9-2F41-829E-148CAD72762A}"/>
              </a:ext>
            </a:extLst>
          </p:cNvPr>
          <p:cNvSpPr/>
          <p:nvPr/>
        </p:nvSpPr>
        <p:spPr>
          <a:xfrm>
            <a:off x="7048296" y="1381166"/>
            <a:ext cx="1876248" cy="1298273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750"/>
              </a:spcBef>
              <a:spcAft>
                <a:spcPts val="750"/>
              </a:spcAft>
            </a:pPr>
            <a:r>
              <a:rPr lang="en" sz="1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Typed</a:t>
            </a:r>
            <a:endParaRPr sz="1500" b="1" dirty="0">
              <a:solidFill>
                <a:srgbClr val="FFFFFF"/>
              </a:solidFill>
            </a:endParaRPr>
          </a:p>
        </p:txBody>
      </p:sp>
      <p:sp>
        <p:nvSpPr>
          <p:cNvPr id="12" name="Google Shape;139;p20">
            <a:extLst>
              <a:ext uri="{FF2B5EF4-FFF2-40B4-BE49-F238E27FC236}">
                <a16:creationId xmlns:a16="http://schemas.microsoft.com/office/drawing/2014/main" id="{BC2AB83D-3681-6D46-A0A2-B62CC383F994}"/>
              </a:ext>
            </a:extLst>
          </p:cNvPr>
          <p:cNvSpPr/>
          <p:nvPr/>
        </p:nvSpPr>
        <p:spPr>
          <a:xfrm>
            <a:off x="5026879" y="2811276"/>
            <a:ext cx="1876248" cy="1298273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750"/>
              </a:spcBef>
              <a:spcAft>
                <a:spcPts val="750"/>
              </a:spcAft>
            </a:pPr>
            <a:r>
              <a:rPr lang="en" sz="1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Decoupled</a:t>
            </a:r>
            <a:endParaRPr sz="1500" b="1" dirty="0">
              <a:solidFill>
                <a:srgbClr val="FFFFFF"/>
              </a:solidFill>
            </a:endParaRPr>
          </a:p>
        </p:txBody>
      </p:sp>
      <p:sp>
        <p:nvSpPr>
          <p:cNvPr id="13" name="Google Shape;140;p20">
            <a:extLst>
              <a:ext uri="{FF2B5EF4-FFF2-40B4-BE49-F238E27FC236}">
                <a16:creationId xmlns:a16="http://schemas.microsoft.com/office/drawing/2014/main" id="{CB5B9ACE-A7B3-0548-8A1E-BC242D64F1C8}"/>
              </a:ext>
            </a:extLst>
          </p:cNvPr>
          <p:cNvSpPr/>
          <p:nvPr/>
        </p:nvSpPr>
        <p:spPr>
          <a:xfrm>
            <a:off x="7048296" y="2811276"/>
            <a:ext cx="1876248" cy="1298273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750"/>
              </a:spcBef>
              <a:spcAft>
                <a:spcPts val="750"/>
              </a:spcAft>
            </a:pPr>
            <a:r>
              <a:rPr lang="en" sz="1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 Native</a:t>
            </a:r>
            <a:endParaRPr sz="1500" b="1" dirty="0">
              <a:solidFill>
                <a:srgbClr val="FFFFFF"/>
              </a:solidFill>
            </a:endParaRPr>
          </a:p>
        </p:txBody>
      </p:sp>
      <p:sp>
        <p:nvSpPr>
          <p:cNvPr id="14" name="Google Shape;141;p20">
            <a:extLst>
              <a:ext uri="{FF2B5EF4-FFF2-40B4-BE49-F238E27FC236}">
                <a16:creationId xmlns:a16="http://schemas.microsoft.com/office/drawing/2014/main" id="{66078786-A98C-1349-801F-8EA083EC3A49}"/>
              </a:ext>
            </a:extLst>
          </p:cNvPr>
          <p:cNvSpPr/>
          <p:nvPr/>
        </p:nvSpPr>
        <p:spPr>
          <a:xfrm>
            <a:off x="6357144" y="2135085"/>
            <a:ext cx="1260469" cy="121812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13"/>
          </a:p>
        </p:txBody>
      </p:sp>
      <p:pic>
        <p:nvPicPr>
          <p:cNvPr id="15" name="Google Shape;142;p20">
            <a:extLst>
              <a:ext uri="{FF2B5EF4-FFF2-40B4-BE49-F238E27FC236}">
                <a16:creationId xmlns:a16="http://schemas.microsoft.com/office/drawing/2014/main" id="{C9B02A42-0114-064A-93A6-8A16C7F5D80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0546" y="2362941"/>
            <a:ext cx="788980" cy="762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8229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4784-554F-0D4B-9985-90453D3E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75530"/>
            <a:ext cx="6264447" cy="523717"/>
          </a:xfrm>
        </p:spPr>
        <p:txBody>
          <a:bodyPr/>
          <a:lstStyle/>
          <a:p>
            <a:r>
              <a:rPr lang="en-US" dirty="0">
                <a:latin typeface="+mn-lt"/>
                <a:cs typeface="Arial" panose="020B0604020202020204" pitchFamily="34" charset="0"/>
              </a:rPr>
              <a:t>Tekton – works on the concept of </a:t>
            </a:r>
            <a:r>
              <a:rPr lang="en-US" sz="2800" dirty="0">
                <a:solidFill>
                  <a:schemeClr val="accent3"/>
                </a:solidFill>
              </a:rPr>
              <a:t>CRDs</a:t>
            </a:r>
            <a:r>
              <a:rPr lang="en-US" dirty="0">
                <a:latin typeface="+mn-lt"/>
                <a:cs typeface="Arial" panose="020B0604020202020204" pitchFamily="34" charset="0"/>
              </a:rPr>
              <a:t> in K8s</a:t>
            </a:r>
            <a:r>
              <a:rPr lang="en-US" sz="4400" dirty="0">
                <a:solidFill>
                  <a:schemeClr val="accent3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dirty="0">
                <a:latin typeface="+mn-lt"/>
                <a:cs typeface="Arial" panose="020B0604020202020204" pitchFamily="34" charset="0"/>
              </a:rPr>
              <a:t>&amp;</a:t>
            </a:r>
            <a:r>
              <a:rPr lang="en-US" sz="4400" dirty="0">
                <a:solidFill>
                  <a:schemeClr val="accent3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chemeClr val="accent3"/>
                </a:solidFill>
              </a:rPr>
              <a:t>controllers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95747-07BC-FD48-AAB4-1AB475DF3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059" y="79557"/>
            <a:ext cx="1932506" cy="61969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213ADE3-89E2-6A4A-AD71-2C4A24793236}"/>
              </a:ext>
            </a:extLst>
          </p:cNvPr>
          <p:cNvSpPr txBox="1">
            <a:spLocks/>
          </p:cNvSpPr>
          <p:nvPr/>
        </p:nvSpPr>
        <p:spPr>
          <a:xfrm>
            <a:off x="637586" y="1000991"/>
            <a:ext cx="7231796" cy="226175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b="0" i="0" kern="1200">
                <a:solidFill>
                  <a:schemeClr val="tx1"/>
                </a:solidFill>
                <a:latin typeface="IBM Plex Sans Light" panose="020B0403050000000000" pitchFamily="34" charset="77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400" dirty="0"/>
          </a:p>
          <a:p>
            <a:pPr algn="l"/>
            <a:r>
              <a:rPr lang="en-US" sz="1400" dirty="0"/>
              <a:t>CRDs – Extend Kubernetes with custom types.</a:t>
            </a:r>
          </a:p>
          <a:p>
            <a:pPr algn="l"/>
            <a:r>
              <a:rPr lang="en-US" sz="1400" dirty="0"/>
              <a:t>Controllers - Continually works to archive  your desired state &amp; act on the resources</a:t>
            </a:r>
          </a:p>
          <a:p>
            <a:pPr marL="457200" lvl="1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IBM Plex Sans Light" panose="020B0403050000000000" pitchFamily="34" charset="77"/>
              </a:rPr>
              <a:t>Create</a:t>
            </a:r>
          </a:p>
          <a:p>
            <a:pPr marL="457200" lvl="1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IBM Plex Sans Light" panose="020B0403050000000000" pitchFamily="34" charset="77"/>
              </a:rPr>
              <a:t>Update</a:t>
            </a:r>
          </a:p>
          <a:p>
            <a:pPr marL="457200" lvl="1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IBM Plex Sans Light" panose="020B0403050000000000" pitchFamily="34" charset="77"/>
              </a:rPr>
              <a:t>Delete</a:t>
            </a:r>
          </a:p>
          <a:p>
            <a:pPr algn="l"/>
            <a:br>
              <a:rPr lang="en-US" sz="800" b="1" dirty="0"/>
            </a:br>
            <a:endParaRPr lang="en-US" sz="400" dirty="0"/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These two together make a CI/CD platform on Kubernetes called ‘Tekton’ consisting of </a:t>
            </a:r>
            <a:r>
              <a:rPr lang="en-US" sz="1400" i="1" dirty="0"/>
              <a:t>Pipelines</a:t>
            </a:r>
            <a:r>
              <a:rPr lang="en-US" sz="1400" dirty="0"/>
              <a:t>, </a:t>
            </a:r>
            <a:r>
              <a:rPr lang="en-US" sz="1400" i="1" dirty="0"/>
              <a:t>Tasks</a:t>
            </a:r>
            <a:r>
              <a:rPr lang="en-US" sz="1400" dirty="0"/>
              <a:t>, </a:t>
            </a:r>
            <a:r>
              <a:rPr lang="en-US" sz="1400" i="1" dirty="0"/>
              <a:t>Steps</a:t>
            </a:r>
            <a:r>
              <a:rPr lang="en-US" sz="1400" dirty="0"/>
              <a:t> etc.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E6C49B-E7C2-E145-8DBC-986B216ADD6E}"/>
              </a:ext>
            </a:extLst>
          </p:cNvPr>
          <p:cNvSpPr txBox="1">
            <a:spLocks/>
          </p:cNvSpPr>
          <p:nvPr/>
        </p:nvSpPr>
        <p:spPr>
          <a:xfrm>
            <a:off x="2549358" y="3371240"/>
            <a:ext cx="3581278" cy="13819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ts val="2800"/>
              </a:lnSpc>
              <a:spcBef>
                <a:spcPct val="0"/>
              </a:spcBef>
              <a:spcAft>
                <a:spcPts val="1800"/>
              </a:spcAft>
              <a:defRPr sz="2400" b="0" i="0">
                <a:solidFill>
                  <a:schemeClr val="tx1"/>
                </a:solidFill>
                <a:latin typeface="IBM Plex Mono Light" panose="020B0409050000000000" pitchFamily="49" charset="77"/>
                <a:ea typeface="IBM Plex Mono Light" panose="020B0409050000000000" pitchFamily="49" charset="77"/>
                <a:cs typeface="IBM Plex Mono Light" panose="020B0409050000000000" pitchFamily="49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69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5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1600" b="1" kern="0" dirty="0"/>
              <a:t>Therefore, CRDs + Controllers</a:t>
            </a:r>
            <a:br>
              <a:rPr lang="en-US" sz="1600" b="1" kern="0" dirty="0"/>
            </a:br>
            <a:br>
              <a:rPr lang="en-US" sz="1600" b="1" kern="0" dirty="0"/>
            </a:br>
            <a:r>
              <a:rPr lang="en-US" sz="1600" b="1" kern="0" dirty="0"/>
              <a:t> = Declarative API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0CB164-02F4-474E-B3C5-6E1BC51F0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23" y="3259823"/>
            <a:ext cx="2127317" cy="16048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screenshot of text&#10;&#10;Description automatically generated">
            <a:extLst>
              <a:ext uri="{FF2B5EF4-FFF2-40B4-BE49-F238E27FC236}">
                <a16:creationId xmlns:a16="http://schemas.microsoft.com/office/drawing/2014/main" id="{6840764B-54B8-614D-8418-0D8A6B74C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347" y="2896715"/>
            <a:ext cx="2167369" cy="20712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6843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4784-554F-0D4B-9985-90453D3E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75530"/>
            <a:ext cx="6264447" cy="523717"/>
          </a:xfrm>
        </p:spPr>
        <p:txBody>
          <a:bodyPr/>
          <a:lstStyle/>
          <a:p>
            <a:r>
              <a:rPr lang="en-US" dirty="0">
                <a:latin typeface="+mn-lt"/>
                <a:cs typeface="Arial" panose="020B0604020202020204" pitchFamily="34" charset="0"/>
              </a:rPr>
              <a:t>Tekton Pipelines – Concepts</a:t>
            </a:r>
            <a:endParaRPr lang="en-US" sz="2800" dirty="0">
              <a:solidFill>
                <a:schemeClr val="accent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95747-07BC-FD48-AAB4-1AB475DF3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059" y="79557"/>
            <a:ext cx="1932506" cy="61969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213ADE3-89E2-6A4A-AD71-2C4A24793236}"/>
              </a:ext>
            </a:extLst>
          </p:cNvPr>
          <p:cNvSpPr txBox="1">
            <a:spLocks/>
          </p:cNvSpPr>
          <p:nvPr/>
        </p:nvSpPr>
        <p:spPr>
          <a:xfrm>
            <a:off x="637586" y="1000992"/>
            <a:ext cx="2742923" cy="72277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b="0" i="0" kern="1200">
                <a:solidFill>
                  <a:schemeClr val="tx1"/>
                </a:solidFill>
                <a:latin typeface="IBM Plex Sans Light" panose="020B0403050000000000" pitchFamily="34" charset="77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Step</a:t>
            </a:r>
            <a:r>
              <a:rPr lang="en-US" sz="1400" dirty="0"/>
              <a:t> – Run commands in a container with volume &amp; env vars etc.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F12E2F9-5112-584D-B5B5-C4318A8054F5}"/>
              </a:ext>
            </a:extLst>
          </p:cNvPr>
          <p:cNvSpPr txBox="1">
            <a:spLocks/>
          </p:cNvSpPr>
          <p:nvPr/>
        </p:nvSpPr>
        <p:spPr>
          <a:xfrm>
            <a:off x="637586" y="1873829"/>
            <a:ext cx="2742923" cy="8416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b="0" i="0" kern="1200">
                <a:solidFill>
                  <a:schemeClr val="tx1"/>
                </a:solidFill>
                <a:latin typeface="IBM Plex Sans Light" panose="020B0403050000000000" pitchFamily="34" charset="77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Task</a:t>
            </a:r>
            <a:r>
              <a:rPr lang="en-US" sz="1400" dirty="0"/>
              <a:t> – List or a </a:t>
            </a:r>
            <a:r>
              <a:rPr lang="en-IN" sz="1400" dirty="0"/>
              <a:t>series of </a:t>
            </a:r>
            <a:r>
              <a:rPr lang="en-IN" sz="1400" b="1" i="1" dirty="0"/>
              <a:t>steps</a:t>
            </a:r>
            <a:r>
              <a:rPr lang="en-IN" sz="1400" dirty="0"/>
              <a:t> that will launch specific build that ingest specific inputs and produce specific outputs.</a:t>
            </a:r>
            <a:endParaRPr lang="en-US" sz="14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B522204-8D98-4640-8AD9-A6934468A6B8}"/>
              </a:ext>
            </a:extLst>
          </p:cNvPr>
          <p:cNvSpPr txBox="1">
            <a:spLocks/>
          </p:cNvSpPr>
          <p:nvPr/>
        </p:nvSpPr>
        <p:spPr>
          <a:xfrm>
            <a:off x="4571999" y="1873829"/>
            <a:ext cx="3796145" cy="8416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b="0" i="0" kern="1200">
                <a:solidFill>
                  <a:schemeClr val="tx1"/>
                </a:solidFill>
                <a:latin typeface="IBM Plex Sans Light" panose="020B0403050000000000" pitchFamily="34" charset="77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Task Run</a:t>
            </a:r>
            <a:r>
              <a:rPr lang="en-US" sz="1400" b="1" dirty="0"/>
              <a:t> </a:t>
            </a:r>
            <a:r>
              <a:rPr lang="en-US" sz="1400" dirty="0"/>
              <a:t>– </a:t>
            </a:r>
            <a:r>
              <a:rPr lang="en-IN" sz="1400" dirty="0"/>
              <a:t>Instantiates a </a:t>
            </a:r>
            <a:r>
              <a:rPr lang="en-IN" sz="1400" b="1" i="1" dirty="0"/>
              <a:t>Task</a:t>
            </a:r>
            <a:r>
              <a:rPr lang="en-IN" sz="1400" dirty="0"/>
              <a:t> for execution with specific inputs, outputs, and execution parameters. Can be invoked on its own or as part of a Pipeline.</a:t>
            </a:r>
            <a:endParaRPr lang="en-US" sz="1400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4602E2-9035-6040-93C1-48AC5E9DE23D}"/>
              </a:ext>
            </a:extLst>
          </p:cNvPr>
          <p:cNvSpPr txBox="1">
            <a:spLocks/>
          </p:cNvSpPr>
          <p:nvPr/>
        </p:nvSpPr>
        <p:spPr>
          <a:xfrm>
            <a:off x="637586" y="3010920"/>
            <a:ext cx="2884807" cy="100679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b="0" i="0" kern="1200">
                <a:solidFill>
                  <a:schemeClr val="tx1"/>
                </a:solidFill>
                <a:latin typeface="IBM Plex Sans Light" panose="020B0403050000000000" pitchFamily="34" charset="77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Pipeline</a:t>
            </a:r>
            <a:r>
              <a:rPr lang="en-US" sz="1400" dirty="0"/>
              <a:t> –</a:t>
            </a:r>
            <a:r>
              <a:rPr lang="en-IN" sz="1400" dirty="0"/>
              <a:t>Defines a </a:t>
            </a:r>
            <a:r>
              <a:rPr lang="en-IN" sz="1400" b="1" i="1" dirty="0"/>
              <a:t>series of Tasks </a:t>
            </a:r>
            <a:r>
              <a:rPr lang="en-IN" sz="1400" dirty="0"/>
              <a:t>that accomplish a specific build or delivery goal. Can be triggered by an event or invoked from a Pipeline Run.</a:t>
            </a:r>
            <a:endParaRPr lang="en-US" sz="1400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889994B-48D9-4846-8ED0-F4E7C98F87ED}"/>
              </a:ext>
            </a:extLst>
          </p:cNvPr>
          <p:cNvSpPr txBox="1">
            <a:spLocks/>
          </p:cNvSpPr>
          <p:nvPr/>
        </p:nvSpPr>
        <p:spPr>
          <a:xfrm>
            <a:off x="4571998" y="2945772"/>
            <a:ext cx="3796145" cy="8416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b="0" i="0" kern="1200">
                <a:solidFill>
                  <a:schemeClr val="tx1"/>
                </a:solidFill>
                <a:latin typeface="IBM Plex Sans Light" panose="020B0403050000000000" pitchFamily="34" charset="77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Pipeline Run</a:t>
            </a:r>
            <a:r>
              <a:rPr lang="en-US" sz="1400" b="1" dirty="0"/>
              <a:t> </a:t>
            </a:r>
            <a:r>
              <a:rPr lang="en-US" sz="1400" dirty="0"/>
              <a:t>– </a:t>
            </a:r>
            <a:r>
              <a:rPr lang="en-IN" sz="1400" dirty="0"/>
              <a:t>Instantiates a </a:t>
            </a:r>
            <a:r>
              <a:rPr lang="en-IN" sz="1400" b="1" i="1" dirty="0"/>
              <a:t>Pipeline</a:t>
            </a:r>
            <a:r>
              <a:rPr lang="en-IN" sz="1400" dirty="0"/>
              <a:t> for execution with specific inputs, outputs, and execution parameters.</a:t>
            </a:r>
            <a:endParaRPr lang="en-US" sz="140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F352746-FB6E-FE49-B85E-5706E88FD987}"/>
              </a:ext>
            </a:extLst>
          </p:cNvPr>
          <p:cNvSpPr txBox="1">
            <a:spLocks/>
          </p:cNvSpPr>
          <p:nvPr/>
        </p:nvSpPr>
        <p:spPr>
          <a:xfrm>
            <a:off x="4571998" y="4017715"/>
            <a:ext cx="3796145" cy="84166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b="0" i="0" kern="1200">
                <a:solidFill>
                  <a:schemeClr val="tx1"/>
                </a:solidFill>
                <a:latin typeface="IBM Plex Sans Light" panose="020B0403050000000000" pitchFamily="34" charset="77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1600" b="1" dirty="0"/>
              <a:t>Pipeline Resources</a:t>
            </a:r>
            <a:r>
              <a:rPr lang="en-US" sz="1400" b="1" dirty="0"/>
              <a:t> </a:t>
            </a:r>
            <a:r>
              <a:rPr lang="en-US" sz="1400" dirty="0"/>
              <a:t>– </a:t>
            </a:r>
            <a:r>
              <a:rPr lang="en-IN" sz="1400" dirty="0"/>
              <a:t>Defines </a:t>
            </a:r>
            <a:r>
              <a:rPr lang="en-IN" sz="1400" b="1" i="1" dirty="0"/>
              <a:t>locations</a:t>
            </a:r>
            <a:r>
              <a:rPr lang="en-IN" sz="1400" dirty="0"/>
              <a:t> for </a:t>
            </a:r>
            <a:r>
              <a:rPr lang="en-IN" sz="1400" b="1" i="1" dirty="0"/>
              <a:t>inputs</a:t>
            </a:r>
            <a:r>
              <a:rPr lang="en-IN" sz="1400" dirty="0"/>
              <a:t> ingested and </a:t>
            </a:r>
            <a:r>
              <a:rPr lang="en-IN" sz="1400" b="1" i="1" dirty="0"/>
              <a:t>outputs</a:t>
            </a:r>
            <a:r>
              <a:rPr lang="en-IN" sz="1400" dirty="0"/>
              <a:t> produced by the steps in Tasks</a:t>
            </a:r>
            <a:r>
              <a:rPr lang="en-US" sz="1400" dirty="0"/>
              <a:t>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48B2D25-CC56-E244-BB5D-E7F168225156}"/>
              </a:ext>
            </a:extLst>
          </p:cNvPr>
          <p:cNvCxnSpPr>
            <a:cxnSpLocks/>
          </p:cNvCxnSpPr>
          <p:nvPr/>
        </p:nvCxnSpPr>
        <p:spPr bwMode="auto">
          <a:xfrm flipV="1">
            <a:off x="3516354" y="2294660"/>
            <a:ext cx="936701" cy="992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5B583B-50B8-5A4D-BD5D-FDA525D4EDC2}"/>
              </a:ext>
            </a:extLst>
          </p:cNvPr>
          <p:cNvCxnSpPr/>
          <p:nvPr/>
        </p:nvCxnSpPr>
        <p:spPr bwMode="auto">
          <a:xfrm flipV="1">
            <a:off x="3516354" y="3504392"/>
            <a:ext cx="936701" cy="992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203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8961-CE7A-E443-9FBB-C594D841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Tekton Concept: Step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C87E9A-AA34-2E43-8889-38AE7F808E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218" y="1243584"/>
            <a:ext cx="4081182" cy="2171969"/>
          </a:xfrm>
        </p:spPr>
        <p:txBody>
          <a:bodyPr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smallest building block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Specify images, commands, arguments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Is a container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24A299-2743-7A4F-A98A-FB5B492DA485}"/>
              </a:ext>
            </a:extLst>
          </p:cNvPr>
          <p:cNvSpPr/>
          <p:nvPr/>
        </p:nvSpPr>
        <p:spPr bwMode="auto">
          <a:xfrm>
            <a:off x="4572000" y="0"/>
            <a:ext cx="4572000" cy="51435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1DAF9-24B3-B645-A154-ACA7088D931B}"/>
              </a:ext>
            </a:extLst>
          </p:cNvPr>
          <p:cNvSpPr txBox="1"/>
          <p:nvPr/>
        </p:nvSpPr>
        <p:spPr>
          <a:xfrm>
            <a:off x="5641042" y="1879252"/>
            <a:ext cx="2743199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steps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</a:t>
            </a: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- </a:t>
            </a:r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name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 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echo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</a:t>
            </a: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</a:t>
            </a:r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image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 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ubuntu</a:t>
            </a:r>
            <a:endParaRPr lang="en-CA" sz="1200" dirty="0">
              <a:solidFill>
                <a:srgbClr val="24292E"/>
              </a:solidFill>
              <a:latin typeface="IBM Plex Mono Light" panose="020B0409050203000203" pitchFamily="49" charset="77"/>
            </a:endParaRP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</a:t>
            </a:r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command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</a:t>
            </a: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  - 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echo</a:t>
            </a:r>
            <a:endParaRPr lang="en-CA" sz="1200" dirty="0">
              <a:solidFill>
                <a:srgbClr val="24292E"/>
              </a:solidFill>
              <a:latin typeface="IBM Plex Mono Light" panose="020B0409050203000203" pitchFamily="49" charset="77"/>
            </a:endParaRP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</a:t>
            </a:r>
            <a:r>
              <a:rPr lang="en-CA" sz="1200" dirty="0">
                <a:solidFill>
                  <a:srgbClr val="22863A"/>
                </a:solidFill>
                <a:latin typeface="IBM Plex Mono Light" panose="020B0409050203000203" pitchFamily="49" charset="77"/>
              </a:rPr>
              <a:t>args</a:t>
            </a:r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:</a:t>
            </a:r>
          </a:p>
          <a:p>
            <a:r>
              <a:rPr lang="en-CA" sz="1200" dirty="0">
                <a:solidFill>
                  <a:srgbClr val="24292E"/>
                </a:solidFill>
                <a:latin typeface="IBM Plex Mono Light" panose="020B0409050203000203" pitchFamily="49" charset="77"/>
              </a:rPr>
              <a:t>      - </a:t>
            </a:r>
            <a:r>
              <a:rPr lang="en-CA" sz="1200" dirty="0">
                <a:solidFill>
                  <a:srgbClr val="032F62"/>
                </a:solidFill>
                <a:latin typeface="IBM Plex Mono Light" panose="020B0409050203000203" pitchFamily="49" charset="77"/>
              </a:rPr>
              <a:t>"hello world"</a:t>
            </a:r>
            <a:endParaRPr lang="en-US" sz="1200" dirty="0">
              <a:solidFill>
                <a:schemeClr val="tx1"/>
              </a:solidFill>
              <a:latin typeface="IBM Plex Mono Light" panose="020B0409050203000203" pitchFamily="49" charset="77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892161"/>
      </p:ext>
    </p:extLst>
  </p:cSld>
  <p:clrMapOvr>
    <a:masterClrMapping/>
  </p:clrMapOvr>
</p:sld>
</file>

<file path=ppt/theme/theme1.xml><?xml version="1.0" encoding="utf-8"?>
<a:theme xmlns:a="http://schemas.openxmlformats.org/drawingml/2006/main" name="IBM Developer 2018 white background">
  <a:themeElements>
    <a:clrScheme name="Custom 63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NewIBMTemplate" id="{5F4B1446-128C-B74E-B69A-9D2E37A2357F}" vid="{6FCDE794-2374-AB42-93C0-E11E58860122}"/>
    </a:ext>
  </a:extLst>
</a:theme>
</file>

<file path=ppt/theme/theme2.xml><?xml version="1.0" encoding="utf-8"?>
<a:theme xmlns:a="http://schemas.openxmlformats.org/drawingml/2006/main" name="IBM Developer 2018 cool gray background">
  <a:themeElements>
    <a:clrScheme name="Custom 66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NewIBMTemplate" id="{5F4B1446-128C-B74E-B69A-9D2E37A2357F}" vid="{59164631-9403-914C-8D3F-EFD7606B5118}"/>
    </a:ext>
  </a:extLst>
</a:theme>
</file>

<file path=ppt/theme/theme3.xml><?xml version="1.0" encoding="utf-8"?>
<a:theme xmlns:a="http://schemas.openxmlformats.org/drawingml/2006/main" name="IBM Developer 2018 blue background">
  <a:themeElements>
    <a:clrScheme name="Custom 68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NewIBMTemplate" id="{5F4B1446-128C-B74E-B69A-9D2E37A2357F}" vid="{3C264AD4-A652-764E-9288-179AC72FE8F1}"/>
    </a:ext>
  </a:extLst>
</a:theme>
</file>

<file path=ppt/theme/theme4.xml><?xml version="1.0" encoding="utf-8"?>
<a:theme xmlns:a="http://schemas.openxmlformats.org/drawingml/2006/main" name="IBM Developer 2018 black background">
  <a:themeElements>
    <a:clrScheme name="Custom 72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NewIBMTemplate" id="{5F4B1446-128C-B74E-B69A-9D2E37A2357F}" vid="{F7DCD73F-1B52-BE41-86E5-48E3F72D3C47}"/>
    </a:ext>
  </a:extLst>
</a:theme>
</file>

<file path=ppt/theme/theme5.xml><?xml version="1.0" encoding="utf-8"?>
<a:theme xmlns:a="http://schemas.openxmlformats.org/drawingml/2006/main" name="1_IBM Developer 2018 white background">
  <a:themeElements>
    <a:clrScheme name="Custom 63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9_V02_Plex" id="{C5611546-2C91-4741-891F-3D64BB8948EF}" vid="{F0EF58E2-B6DC-C142-93DF-3E278A4DA43D}"/>
    </a:ext>
  </a:extLst>
</a:theme>
</file>

<file path=ppt/theme/theme6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7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Developer 2018 white background</Template>
  <TotalTime>4729</TotalTime>
  <Words>1368</Words>
  <Application>Microsoft Macintosh PowerPoint</Application>
  <PresentationFormat>On-screen Show (16:9)</PresentationFormat>
  <Paragraphs>255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41" baseType="lpstr">
      <vt:lpstr>.AppleSystemUIFont</vt:lpstr>
      <vt:lpstr>Arial</vt:lpstr>
      <vt:lpstr>Courier New</vt:lpstr>
      <vt:lpstr>HelvNeue Light for IBM</vt:lpstr>
      <vt:lpstr>IBM Plex Mono Light</vt:lpstr>
      <vt:lpstr>IBM Plex Sans</vt:lpstr>
      <vt:lpstr>IBM Plex Sans Bold</vt:lpstr>
      <vt:lpstr>IBM Plex Sans Light</vt:lpstr>
      <vt:lpstr>Overpass</vt:lpstr>
      <vt:lpstr>Proxima Nova</vt:lpstr>
      <vt:lpstr>Roboto</vt:lpstr>
      <vt:lpstr>Wingdings</vt:lpstr>
      <vt:lpstr>IBM Developer 2018 white background</vt:lpstr>
      <vt:lpstr>IBM Developer 2018 cool gray background</vt:lpstr>
      <vt:lpstr>IBM Developer 2018 blue background</vt:lpstr>
      <vt:lpstr>IBM Developer 2018 black background</vt:lpstr>
      <vt:lpstr>1_IBM Developer 2018 white background</vt:lpstr>
      <vt:lpstr>Tekton - Overview  Why a new open-source CI/CD framework is needed for developers to build, test, deploy?  — </vt:lpstr>
      <vt:lpstr>Contents</vt:lpstr>
      <vt:lpstr>Industry Challenges</vt:lpstr>
      <vt:lpstr> Tekton provides Kubernetes-style resources for declaring CI/CD concepts</vt:lpstr>
      <vt:lpstr>Tekton Emerges</vt:lpstr>
      <vt:lpstr>So, what is Tekton?</vt:lpstr>
      <vt:lpstr>Tekton – works on the concept of CRDs in K8s &amp; controllers</vt:lpstr>
      <vt:lpstr>Tekton Pipelines – Concepts</vt:lpstr>
      <vt:lpstr>Tekton Concept: Step</vt:lpstr>
      <vt:lpstr>Tekton CRD: Task</vt:lpstr>
      <vt:lpstr>Tekton Runtime CRDs</vt:lpstr>
      <vt:lpstr>Tekton CRD: Pipeline</vt:lpstr>
      <vt:lpstr>Putting it all together</vt:lpstr>
      <vt:lpstr>Putting it all together</vt:lpstr>
      <vt:lpstr>Tekton - Execution</vt:lpstr>
      <vt:lpstr>Tekton Features: Dashboard</vt:lpstr>
      <vt:lpstr>Tekton Features: CLI</vt:lpstr>
      <vt:lpstr>Tekton Features: Catalog</vt:lpstr>
      <vt:lpstr>Tekton Features: Webhooks</vt:lpstr>
      <vt:lpstr>Tekton Features: Triggers &amp; Event listeners</vt:lpstr>
      <vt:lpstr>Tekton with Kabanero</vt:lpstr>
      <vt:lpstr>Tekton Project Goals</vt:lpstr>
      <vt:lpstr>Tekton – where to deploy / where can I run it?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Developer Presentation Template — IBM Plex Variant</dc:title>
  <dc:creator>Tim Robinson</dc:creator>
  <cp:lastModifiedBy>Ritu Maheshwari</cp:lastModifiedBy>
  <cp:revision>240</cp:revision>
  <cp:lastPrinted>2018-10-05T17:04:41Z</cp:lastPrinted>
  <dcterms:created xsi:type="dcterms:W3CDTF">2019-08-22T22:21:58Z</dcterms:created>
  <dcterms:modified xsi:type="dcterms:W3CDTF">2020-09-09T16:17:02Z</dcterms:modified>
</cp:coreProperties>
</file>